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9" r:id="rId2"/>
    <p:sldId id="294" r:id="rId3"/>
    <p:sldId id="424" r:id="rId4"/>
    <p:sldId id="420" r:id="rId5"/>
    <p:sldId id="467" r:id="rId6"/>
    <p:sldId id="466" r:id="rId7"/>
    <p:sldId id="469" r:id="rId8"/>
    <p:sldId id="470" r:id="rId9"/>
    <p:sldId id="282" r:id="rId10"/>
    <p:sldId id="471" r:id="rId11"/>
    <p:sldId id="425" r:id="rId12"/>
    <p:sldId id="269" r:id="rId13"/>
    <p:sldId id="473" r:id="rId14"/>
    <p:sldId id="474" r:id="rId15"/>
    <p:sldId id="477" r:id="rId16"/>
    <p:sldId id="479" r:id="rId17"/>
    <p:sldId id="478" r:id="rId18"/>
    <p:sldId id="465" r:id="rId19"/>
    <p:sldId id="485" r:id="rId20"/>
    <p:sldId id="486" r:id="rId21"/>
    <p:sldId id="490" r:id="rId22"/>
    <p:sldId id="476" r:id="rId23"/>
    <p:sldId id="491" r:id="rId24"/>
    <p:sldId id="487" r:id="rId25"/>
    <p:sldId id="300" r:id="rId26"/>
    <p:sldId id="463" r:id="rId27"/>
    <p:sldId id="460" r:id="rId28"/>
    <p:sldId id="481" r:id="rId29"/>
    <p:sldId id="459" r:id="rId30"/>
    <p:sldId id="461" r:id="rId31"/>
    <p:sldId id="462" r:id="rId32"/>
    <p:sldId id="480" r:id="rId33"/>
    <p:sldId id="458" r:id="rId34"/>
    <p:sldId id="492" r:id="rId35"/>
    <p:sldId id="493" r:id="rId36"/>
    <p:sldId id="498" r:id="rId37"/>
    <p:sldId id="494" r:id="rId38"/>
    <p:sldId id="495" r:id="rId39"/>
    <p:sldId id="502" r:id="rId40"/>
    <p:sldId id="499" r:id="rId41"/>
    <p:sldId id="501" r:id="rId42"/>
    <p:sldId id="496" r:id="rId43"/>
    <p:sldId id="504" r:id="rId44"/>
    <p:sldId id="505" r:id="rId45"/>
    <p:sldId id="506" r:id="rId46"/>
    <p:sldId id="5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5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65F46-D5F2-4B2C-99A0-FDA567E4CE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49000" y="304801"/>
            <a:ext cx="967260" cy="9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learning/r-statistics-essential-training/installing-and-managing-packages?u=74653650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012222-832B-43A1-8C2D-EDD8435497BB}"/>
              </a:ext>
            </a:extLst>
          </p:cNvPr>
          <p:cNvSpPr txBox="1"/>
          <p:nvPr/>
        </p:nvSpPr>
        <p:spPr>
          <a:xfrm>
            <a:off x="1546529" y="522401"/>
            <a:ext cx="748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AYL6000 Introduction to Data Analytics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47860-195E-4413-870F-245972FA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37" y="1301748"/>
            <a:ext cx="7571627" cy="49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7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B345E4B-CE31-4236-9599-310D20DEC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55" y="3131139"/>
            <a:ext cx="5725886" cy="32208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6DCB4-2E74-4214-8040-4A22810211A1}"/>
              </a:ext>
            </a:extLst>
          </p:cNvPr>
          <p:cNvSpPr txBox="1"/>
          <p:nvPr/>
        </p:nvSpPr>
        <p:spPr>
          <a:xfrm>
            <a:off x="3474781" y="671512"/>
            <a:ext cx="7145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Parameters</a:t>
            </a:r>
            <a:r>
              <a:rPr lang="en-US" sz="2400" dirty="0"/>
              <a:t> </a:t>
            </a:r>
          </a:p>
          <a:p>
            <a:r>
              <a:rPr lang="en-US" sz="2400" dirty="0"/>
              <a:t>Numbers that summarize data for an entire population.</a:t>
            </a:r>
            <a:br>
              <a:rPr lang="en-US" sz="2400" dirty="0"/>
            </a:br>
            <a:r>
              <a:rPr lang="en-US" sz="2400" dirty="0"/>
              <a:t> </a:t>
            </a:r>
          </a:p>
          <a:p>
            <a:r>
              <a:rPr lang="en-US" sz="2400" b="1" dirty="0"/>
              <a:t>Statistics</a:t>
            </a:r>
            <a:r>
              <a:rPr lang="en-US" sz="2400" dirty="0"/>
              <a:t> </a:t>
            </a:r>
          </a:p>
          <a:p>
            <a:r>
              <a:rPr lang="en-US" sz="2400" dirty="0"/>
              <a:t>Numbers that summarize data from a sample.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4863FC-95BC-479A-AECC-220FF012F036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9478BF-1C28-4130-B722-ECD5B8736283}"/>
              </a:ext>
            </a:extLst>
          </p:cNvPr>
          <p:cNvSpPr/>
          <p:nvPr/>
        </p:nvSpPr>
        <p:spPr>
          <a:xfrm rot="5400000">
            <a:off x="6096000" y="-5791200"/>
            <a:ext cx="304800" cy="1188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01F48-8B9C-45E5-9292-D4D320F5C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8"/>
          <a:stretch/>
        </p:blipFill>
        <p:spPr>
          <a:xfrm>
            <a:off x="152399" y="152400"/>
            <a:ext cx="2068287" cy="13629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219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2E1B1-C9CA-43FD-9DC3-76659FF6C016}"/>
              </a:ext>
            </a:extLst>
          </p:cNvPr>
          <p:cNvSpPr txBox="1"/>
          <p:nvPr/>
        </p:nvSpPr>
        <p:spPr>
          <a:xfrm>
            <a:off x="1066800" y="1447800"/>
            <a:ext cx="9372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two main types of statistics:</a:t>
            </a:r>
            <a:endParaRPr lang="en-US" sz="2400" i="1" dirty="0"/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b="1" i="1" dirty="0"/>
              <a:t>Descriptive statistics</a:t>
            </a:r>
            <a:r>
              <a:rPr lang="en-US" sz="2400" dirty="0"/>
              <a:t>: </a:t>
            </a:r>
          </a:p>
          <a:p>
            <a:r>
              <a:rPr lang="en-US" sz="2400" dirty="0"/>
              <a:t>Used to describe a set of data </a:t>
            </a:r>
            <a:r>
              <a:rPr lang="en-US" sz="2400" i="1" dirty="0"/>
              <a:t>graphically</a:t>
            </a:r>
            <a:r>
              <a:rPr lang="en-US" sz="2400" dirty="0"/>
              <a:t> or </a:t>
            </a:r>
            <a:r>
              <a:rPr lang="en-US" sz="2400" i="1" dirty="0"/>
              <a:t>numerically</a:t>
            </a:r>
            <a:endParaRPr lang="en-US" sz="2400" dirty="0"/>
          </a:p>
          <a:p>
            <a:endParaRPr lang="en-US" sz="2400" b="1" i="1" dirty="0"/>
          </a:p>
          <a:p>
            <a:r>
              <a:rPr lang="en-US" sz="2400" b="1" i="1" dirty="0"/>
              <a:t>2. Inferential statistics:</a:t>
            </a:r>
            <a:r>
              <a:rPr lang="en-US" sz="2400" dirty="0"/>
              <a:t> </a:t>
            </a:r>
          </a:p>
          <a:p>
            <a:r>
              <a:rPr lang="en-US" sz="2400" dirty="0"/>
              <a:t>It uses random samples in order to gain insight about the population from which those samples were selected.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A5444-E640-4346-A5ED-3DFC46D702FC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1C2AD-093A-413E-8581-510DCED5033B}"/>
              </a:ext>
            </a:extLst>
          </p:cNvPr>
          <p:cNvSpPr/>
          <p:nvPr/>
        </p:nvSpPr>
        <p:spPr>
          <a:xfrm rot="5400000">
            <a:off x="6096000" y="-5791200"/>
            <a:ext cx="304800" cy="1188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0DF4C5-42F4-4AFD-8091-C916D1A2BB24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40816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Types of Statistics</a:t>
            </a:r>
          </a:p>
          <a:p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057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C165BBB-6900-488B-947A-4E5FEAA8FF9A}"/>
              </a:ext>
            </a:extLst>
          </p:cNvPr>
          <p:cNvSpPr/>
          <p:nvPr/>
        </p:nvSpPr>
        <p:spPr>
          <a:xfrm>
            <a:off x="1395678" y="3389885"/>
            <a:ext cx="2871522" cy="138479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3678" y="1003345"/>
            <a:ext cx="10464800" cy="1384791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It describes a set of data, graphically or numerically.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It is a quantitative description of the nature of the data.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cs typeface="Arial" panose="020B0604020202020204" pitchFamily="34" charset="0"/>
              </a:rPr>
              <a:t>Every scientific publication and data presentation requires descriptive statistics.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825BDFB-1ED0-4754-A1E4-E6A8931BC359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6CC4B-335C-48D2-BC0F-682C6A3A38B0}"/>
              </a:ext>
            </a:extLst>
          </p:cNvPr>
          <p:cNvSpPr txBox="1"/>
          <p:nvPr/>
        </p:nvSpPr>
        <p:spPr>
          <a:xfrm>
            <a:off x="1752600" y="3886210"/>
            <a:ext cx="2438400" cy="83227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Three important data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0F98E-2E9F-4D31-A558-CE03D35F8229}"/>
              </a:ext>
            </a:extLst>
          </p:cNvPr>
          <p:cNvSpPr txBox="1"/>
          <p:nvPr/>
        </p:nvSpPr>
        <p:spPr>
          <a:xfrm>
            <a:off x="5181600" y="3317660"/>
            <a:ext cx="5715000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many data point did you collect?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big is your data set?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8F3BD-E40C-4DF2-9BC4-504F544FEE1C}"/>
              </a:ext>
            </a:extLst>
          </p:cNvPr>
          <p:cNvSpPr txBox="1"/>
          <p:nvPr/>
        </p:nvSpPr>
        <p:spPr>
          <a:xfrm>
            <a:off x="5181600" y="4302350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Where is the center of your data?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0EE86-5554-4DC6-A949-18974B3DA429}"/>
              </a:ext>
            </a:extLst>
          </p:cNvPr>
          <p:cNvSpPr txBox="1"/>
          <p:nvPr/>
        </p:nvSpPr>
        <p:spPr>
          <a:xfrm>
            <a:off x="5181600" y="4917067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spread is your data?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F21DB4-5093-4BFC-BDBE-8E8CFB3A224D}"/>
              </a:ext>
            </a:extLst>
          </p:cNvPr>
          <p:cNvCxnSpPr>
            <a:cxnSpLocks/>
            <a:stCxn id="33" idx="3"/>
            <a:endCxn id="23" idx="1"/>
          </p:cNvCxnSpPr>
          <p:nvPr/>
        </p:nvCxnSpPr>
        <p:spPr>
          <a:xfrm flipV="1">
            <a:off x="4267200" y="3640826"/>
            <a:ext cx="914400" cy="44145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749D8E-D000-497C-8254-586E366E4CDC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>
            <a:off x="4267200" y="4082281"/>
            <a:ext cx="914400" cy="451222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3C46B8-12AB-4854-A257-2D3551D39315}"/>
              </a:ext>
            </a:extLst>
          </p:cNvPr>
          <p:cNvCxnSpPr>
            <a:cxnSpLocks/>
            <a:stCxn id="33" idx="3"/>
            <a:endCxn id="25" idx="1"/>
          </p:cNvCxnSpPr>
          <p:nvPr/>
        </p:nvCxnSpPr>
        <p:spPr>
          <a:xfrm>
            <a:off x="4267200" y="4082281"/>
            <a:ext cx="914400" cy="1065939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8528313-D3BB-4A40-B186-1A966807680C}"/>
              </a:ext>
            </a:extLst>
          </p:cNvPr>
          <p:cNvSpPr/>
          <p:nvPr/>
        </p:nvSpPr>
        <p:spPr>
          <a:xfrm>
            <a:off x="1261872" y="35052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4D21F9-AA50-4B21-9E5A-B35CD95E83DC}"/>
              </a:ext>
            </a:extLst>
          </p:cNvPr>
          <p:cNvSpPr/>
          <p:nvPr/>
        </p:nvSpPr>
        <p:spPr>
          <a:xfrm>
            <a:off x="1261872" y="3898402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B3D706A-61DE-4314-99A0-51EF748E1327}"/>
              </a:ext>
            </a:extLst>
          </p:cNvPr>
          <p:cNvSpPr/>
          <p:nvPr/>
        </p:nvSpPr>
        <p:spPr>
          <a:xfrm>
            <a:off x="1243278" y="4291604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99355-8196-44A2-9EE9-8E52E202985D}"/>
              </a:ext>
            </a:extLst>
          </p:cNvPr>
          <p:cNvSpPr txBox="1"/>
          <p:nvPr/>
        </p:nvSpPr>
        <p:spPr>
          <a:xfrm>
            <a:off x="1660576" y="2374170"/>
            <a:ext cx="8855024" cy="14358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133" dirty="0">
                <a:solidFill>
                  <a:schemeClr val="tx2">
                    <a:lumMod val="75000"/>
                  </a:schemeClr>
                </a:solidFill>
              </a:rPr>
              <a:t>Always indicate how many observations or data points are in your data set. </a:t>
            </a:r>
          </a:p>
          <a:p>
            <a:r>
              <a:rPr lang="en-US" sz="2133" dirty="0">
                <a:solidFill>
                  <a:schemeClr val="tx2">
                    <a:lumMod val="75000"/>
                  </a:schemeClr>
                </a:solidFill>
              </a:rPr>
              <a:t>The subjects you collect are random, but not the amount of data you collect, it has to be planed and with a purpose. It has to be enough to truly represent the nature of the population under study.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2916208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           value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1435949" y="1157234"/>
            <a:ext cx="877568" cy="877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1DCC57-3D97-46DB-8460-1D23CED62E3E}"/>
              </a:ext>
            </a:extLst>
          </p:cNvPr>
          <p:cNvSpPr txBox="1"/>
          <p:nvPr/>
        </p:nvSpPr>
        <p:spPr>
          <a:xfrm>
            <a:off x="1589888" y="1108877"/>
            <a:ext cx="495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32351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central tendency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707BBE-CDE8-488D-9655-B0699F95A087}"/>
              </a:ext>
            </a:extLst>
          </p:cNvPr>
          <p:cNvSpPr txBox="1"/>
          <p:nvPr/>
        </p:nvSpPr>
        <p:spPr>
          <a:xfrm>
            <a:off x="1660576" y="2397600"/>
            <a:ext cx="8855024" cy="11076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133" dirty="0">
                <a:solidFill>
                  <a:schemeClr val="tx2">
                    <a:lumMod val="75000"/>
                  </a:schemeClr>
                </a:solidFill>
              </a:rPr>
              <a:t>A set of summary statistic values that represents the center point of a dataset. These measures indicate where most values in a distribution fall and are also referred to as the central location of a distribution.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A618-1F68-464D-B5FF-3CD47D054363}"/>
              </a:ext>
            </a:extLst>
          </p:cNvPr>
          <p:cNvSpPr/>
          <p:nvPr/>
        </p:nvSpPr>
        <p:spPr>
          <a:xfrm>
            <a:off x="1554700" y="4191141"/>
            <a:ext cx="2871522" cy="138479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9470EB-4B92-4CAA-AEAD-E00B8313BC58}"/>
              </a:ext>
            </a:extLst>
          </p:cNvPr>
          <p:cNvSpPr txBox="1"/>
          <p:nvPr/>
        </p:nvSpPr>
        <p:spPr>
          <a:xfrm>
            <a:off x="1911622" y="4687466"/>
            <a:ext cx="2438400" cy="83227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tree most common are: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442B46-27F3-4F93-B2E9-041903C3C854}"/>
              </a:ext>
            </a:extLst>
          </p:cNvPr>
          <p:cNvSpPr txBox="1"/>
          <p:nvPr/>
        </p:nvSpPr>
        <p:spPr>
          <a:xfrm>
            <a:off x="5340622" y="4118916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D9FF6-D391-4F78-A7DE-551D4873F469}"/>
              </a:ext>
            </a:extLst>
          </p:cNvPr>
          <p:cNvSpPr txBox="1"/>
          <p:nvPr/>
        </p:nvSpPr>
        <p:spPr>
          <a:xfrm>
            <a:off x="5340622" y="4773305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Median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FD3FA-C113-449F-B080-29682183FAB4}"/>
              </a:ext>
            </a:extLst>
          </p:cNvPr>
          <p:cNvSpPr txBox="1"/>
          <p:nvPr/>
        </p:nvSpPr>
        <p:spPr>
          <a:xfrm>
            <a:off x="5340622" y="5388022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3185C5-ADEC-4C60-9EED-EDE4BAC0A1D8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426222" y="4350069"/>
            <a:ext cx="914400" cy="5334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88D5E-80C4-4E86-A71A-7EE2A77423AA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4426222" y="4883537"/>
            <a:ext cx="914400" cy="120921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89DA-1DA9-4B7B-AD38-6F7B52A6A329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4426222" y="4883537"/>
            <a:ext cx="914400" cy="73563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6ECDD21-83C6-4B3A-898E-A20F7BB7D7CA}"/>
              </a:ext>
            </a:extLst>
          </p:cNvPr>
          <p:cNvSpPr/>
          <p:nvPr/>
        </p:nvSpPr>
        <p:spPr>
          <a:xfrm>
            <a:off x="1420894" y="430645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AB1448-2D0A-412A-93DB-2404CF4C843E}"/>
              </a:ext>
            </a:extLst>
          </p:cNvPr>
          <p:cNvSpPr/>
          <p:nvPr/>
        </p:nvSpPr>
        <p:spPr>
          <a:xfrm>
            <a:off x="1420894" y="469965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A2C0B3-E02C-4A96-BA9E-750E68B82F0D}"/>
              </a:ext>
            </a:extLst>
          </p:cNvPr>
          <p:cNvSpPr/>
          <p:nvPr/>
        </p:nvSpPr>
        <p:spPr>
          <a:xfrm>
            <a:off x="1402300" y="509286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8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08F12-E66E-4CC4-B9DB-13EC50F35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808"/>
          <a:stretch/>
        </p:blipFill>
        <p:spPr>
          <a:xfrm>
            <a:off x="569702" y="2112166"/>
            <a:ext cx="11352731" cy="8241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central tendency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45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48225B-EAB5-4625-99A1-145EA31C9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29"/>
          <a:stretch/>
        </p:blipFill>
        <p:spPr>
          <a:xfrm>
            <a:off x="569702" y="2112166"/>
            <a:ext cx="11352731" cy="271219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central tendency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39139-2560-44A5-9EE8-B678E815EB24}"/>
              </a:ext>
            </a:extLst>
          </p:cNvPr>
          <p:cNvCxnSpPr/>
          <p:nvPr/>
        </p:nvCxnSpPr>
        <p:spPr>
          <a:xfrm>
            <a:off x="6558486" y="2890623"/>
            <a:ext cx="0" cy="3810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0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central tendency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0BDE5-9323-4E19-801F-E50DFF070A67}"/>
              </a:ext>
            </a:extLst>
          </p:cNvPr>
          <p:cNvGrpSpPr/>
          <p:nvPr/>
        </p:nvGrpSpPr>
        <p:grpSpPr>
          <a:xfrm>
            <a:off x="569702" y="2112166"/>
            <a:ext cx="11352731" cy="4530062"/>
            <a:chOff x="569702" y="2112166"/>
            <a:chExt cx="11352731" cy="45300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5C2BDC-A1B3-4CDA-9BF1-0DC575E1D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02" y="2112166"/>
              <a:ext cx="11352731" cy="4530062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3BE37D-D951-4DD2-BF51-2ADC2CD3EACA}"/>
                </a:ext>
              </a:extLst>
            </p:cNvPr>
            <p:cNvCxnSpPr/>
            <p:nvPr/>
          </p:nvCxnSpPr>
          <p:spPr>
            <a:xfrm>
              <a:off x="6558486" y="2890623"/>
              <a:ext cx="0" cy="3810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A0DDDD6-3FEA-439D-A763-CBBC8E041821}"/>
                </a:ext>
              </a:extLst>
            </p:cNvPr>
            <p:cNvCxnSpPr/>
            <p:nvPr/>
          </p:nvCxnSpPr>
          <p:spPr>
            <a:xfrm>
              <a:off x="6432212" y="4636692"/>
              <a:ext cx="0" cy="3810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998E1B-7E60-4097-9153-ED096E821076}"/>
                </a:ext>
              </a:extLst>
            </p:cNvPr>
            <p:cNvSpPr/>
            <p:nvPr/>
          </p:nvSpPr>
          <p:spPr>
            <a:xfrm>
              <a:off x="6000206" y="5799909"/>
              <a:ext cx="827309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295C0-71D6-4517-8437-1AACDEB35ED5}"/>
                </a:ext>
              </a:extLst>
            </p:cNvPr>
            <p:cNvSpPr/>
            <p:nvPr/>
          </p:nvSpPr>
          <p:spPr>
            <a:xfrm>
              <a:off x="6000205" y="6176069"/>
              <a:ext cx="827309" cy="304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1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9805C-42EE-40A0-8989-721AF7F3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928687"/>
            <a:ext cx="10315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56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79EED-F2AC-41A2-9D6B-6EF76A5A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871537"/>
            <a:ext cx="10258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D11C124-2098-4B3B-BD8A-886E6FD11F66}"/>
              </a:ext>
            </a:extLst>
          </p:cNvPr>
          <p:cNvSpPr txBox="1"/>
          <p:nvPr/>
        </p:nvSpPr>
        <p:spPr>
          <a:xfrm>
            <a:off x="604335" y="3386339"/>
            <a:ext cx="621574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It is the science of data; that is, collecting, organizing, summarizing, and analyzing data to finally draw conclusions.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D084C-F55F-4A36-BADF-5513A82A3779}"/>
              </a:ext>
            </a:extLst>
          </p:cNvPr>
          <p:cNvSpPr txBox="1"/>
          <p:nvPr/>
        </p:nvSpPr>
        <p:spPr>
          <a:xfrm>
            <a:off x="4273940" y="866485"/>
            <a:ext cx="6984999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Science of collecting and analyzing numerical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94FBC-20F7-4CBE-98E5-A92CADC164A4}"/>
              </a:ext>
            </a:extLst>
          </p:cNvPr>
          <p:cNvSpPr txBox="1"/>
          <p:nvPr/>
        </p:nvSpPr>
        <p:spPr>
          <a:xfrm>
            <a:off x="3712207" y="1803216"/>
            <a:ext cx="7675004" cy="110799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Branch of mathematics dealing with the collection, analysis, interpretation, and presentation of masses of numerical data. </a:t>
            </a:r>
          </a:p>
          <a:p>
            <a:pPr algn="r"/>
            <a:r>
              <a:rPr lang="en-US" sz="2200" dirty="0"/>
              <a:t>Merriam-Webster, Pub.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D83DA-E216-479E-A0EA-52C7EFBE2496}"/>
              </a:ext>
            </a:extLst>
          </p:cNvPr>
          <p:cNvSpPr txBox="1"/>
          <p:nvPr/>
        </p:nvSpPr>
        <p:spPr>
          <a:xfrm>
            <a:off x="701870" y="5804975"/>
            <a:ext cx="7144139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Probability</a:t>
            </a:r>
            <a:r>
              <a:rPr lang="en-US" sz="2200" dirty="0"/>
              <a:t> is the most important concept in modern science, especially as nobody has the slightest notion what it means.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3798-5CAC-42BA-9EA5-72A8C8C4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495" y="3325645"/>
            <a:ext cx="3482408" cy="3419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103A0C-CD91-417D-9D0C-69124A01CE11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BE89B-C76A-46AE-8D29-96F571EEF6C7}"/>
              </a:ext>
            </a:extLst>
          </p:cNvPr>
          <p:cNvSpPr/>
          <p:nvPr/>
        </p:nvSpPr>
        <p:spPr>
          <a:xfrm rot="5400000">
            <a:off x="6096000" y="-5791200"/>
            <a:ext cx="304800" cy="1188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67CA7B-A89A-1647-B6A0-C35E200BF572}"/>
              </a:ext>
            </a:extLst>
          </p:cNvPr>
          <p:cNvSpPr txBox="1">
            <a:spLocks/>
          </p:cNvSpPr>
          <p:nvPr/>
        </p:nvSpPr>
        <p:spPr>
          <a:xfrm>
            <a:off x="185577" y="167605"/>
            <a:ext cx="2641600" cy="94740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39722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2211E-D20A-48A7-BDA2-348805A8B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719262"/>
            <a:ext cx="10153650" cy="402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1A768-177C-43C6-8737-F561362C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97" y="125785"/>
            <a:ext cx="10479932" cy="1207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E3EF6-DEAA-45DF-A47C-1B20B9B2A5AA}"/>
              </a:ext>
            </a:extLst>
          </p:cNvPr>
          <p:cNvSpPr txBox="1"/>
          <p:nvPr/>
        </p:nvSpPr>
        <p:spPr>
          <a:xfrm>
            <a:off x="6096000" y="5748337"/>
            <a:ext cx="377952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mode is 38 with a frequency of 4</a:t>
            </a:r>
          </a:p>
        </p:txBody>
      </p:sp>
    </p:spTree>
    <p:extLst>
      <p:ext uri="{BB962C8B-B14F-4D97-AF65-F5344CB8AC3E}">
        <p14:creationId xmlns:p14="http://schemas.microsoft.com/office/powerpoint/2010/main" val="70290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D1A768-177C-43C6-8737-F561362C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7" y="125785"/>
            <a:ext cx="10479932" cy="1207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E3EF6-DEAA-45DF-A47C-1B20B9B2A5AA}"/>
              </a:ext>
            </a:extLst>
          </p:cNvPr>
          <p:cNvSpPr txBox="1"/>
          <p:nvPr/>
        </p:nvSpPr>
        <p:spPr>
          <a:xfrm>
            <a:off x="6096000" y="5748337"/>
            <a:ext cx="40669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mode is 18.9 with a frequency of 172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4029F-4CFD-4E4B-B9A7-D591A95A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33" y="1907664"/>
            <a:ext cx="4974730" cy="11006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BA9C5-803B-4FAF-8CB6-02727152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67" y="3583034"/>
            <a:ext cx="5238875" cy="13977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6169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3185C5-ADEC-4C60-9EED-EDE4BAC0A1D8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426222" y="4350069"/>
            <a:ext cx="914400" cy="53346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88D5E-80C4-4E86-A71A-7EE2A77423A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426222" y="4883537"/>
            <a:ext cx="914400" cy="120921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89DA-1DA9-4B7B-AD38-6F7B52A6A329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4426222" y="4883537"/>
            <a:ext cx="914400" cy="73563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dispersion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707BBE-CDE8-488D-9655-B0699F95A087}"/>
              </a:ext>
            </a:extLst>
          </p:cNvPr>
          <p:cNvSpPr txBox="1"/>
          <p:nvPr/>
        </p:nvSpPr>
        <p:spPr>
          <a:xfrm>
            <a:off x="1660576" y="2397600"/>
            <a:ext cx="8855024" cy="45113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133" dirty="0">
                <a:solidFill>
                  <a:schemeClr val="tx2">
                    <a:lumMod val="75000"/>
                  </a:schemeClr>
                </a:solidFill>
              </a:rPr>
              <a:t>It indicates the variability and extension of the distribution.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A618-1F68-464D-B5FF-3CD47D054363}"/>
              </a:ext>
            </a:extLst>
          </p:cNvPr>
          <p:cNvSpPr/>
          <p:nvPr/>
        </p:nvSpPr>
        <p:spPr>
          <a:xfrm>
            <a:off x="1554700" y="4191141"/>
            <a:ext cx="2871522" cy="138479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9470EB-4B92-4CAA-AEAD-E00B8313BC58}"/>
              </a:ext>
            </a:extLst>
          </p:cNvPr>
          <p:cNvSpPr txBox="1"/>
          <p:nvPr/>
        </p:nvSpPr>
        <p:spPr>
          <a:xfrm>
            <a:off x="1911622" y="4687466"/>
            <a:ext cx="2438400" cy="83227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tree most common are: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442B46-27F3-4F93-B2E9-041903C3C854}"/>
              </a:ext>
            </a:extLst>
          </p:cNvPr>
          <p:cNvSpPr txBox="1"/>
          <p:nvPr/>
        </p:nvSpPr>
        <p:spPr>
          <a:xfrm>
            <a:off x="5340622" y="4118916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Variance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FD3FA-C113-449F-B080-29682183FAB4}"/>
              </a:ext>
            </a:extLst>
          </p:cNvPr>
          <p:cNvSpPr txBox="1"/>
          <p:nvPr/>
        </p:nvSpPr>
        <p:spPr>
          <a:xfrm>
            <a:off x="5340622" y="5388022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Interquartile range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ECDD21-83C6-4B3A-898E-A20F7BB7D7CA}"/>
              </a:ext>
            </a:extLst>
          </p:cNvPr>
          <p:cNvSpPr/>
          <p:nvPr/>
        </p:nvSpPr>
        <p:spPr>
          <a:xfrm>
            <a:off x="1420894" y="430645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AB1448-2D0A-412A-93DB-2404CF4C843E}"/>
              </a:ext>
            </a:extLst>
          </p:cNvPr>
          <p:cNvSpPr/>
          <p:nvPr/>
        </p:nvSpPr>
        <p:spPr>
          <a:xfrm>
            <a:off x="1420894" y="469965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A2C0B3-E02C-4A96-BA9E-750E68B82F0D}"/>
              </a:ext>
            </a:extLst>
          </p:cNvPr>
          <p:cNvSpPr/>
          <p:nvPr/>
        </p:nvSpPr>
        <p:spPr>
          <a:xfrm>
            <a:off x="1402300" y="509286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324E8-2CB2-4556-A01E-23FE66892B99}"/>
              </a:ext>
            </a:extLst>
          </p:cNvPr>
          <p:cNvSpPr txBox="1"/>
          <p:nvPr/>
        </p:nvSpPr>
        <p:spPr>
          <a:xfrm>
            <a:off x="5340622" y="4753469"/>
            <a:ext cx="5715000" cy="4623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1235411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F3185C5-ADEC-4C60-9EED-EDE4BAC0A1D8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426222" y="3175377"/>
            <a:ext cx="1001486" cy="170816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288D5E-80C4-4E86-A71A-7EE2A77423AA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4426222" y="4212450"/>
            <a:ext cx="1001486" cy="671087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89DA-1DA9-4B7B-AD38-6F7B52A6A329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4426222" y="4883537"/>
            <a:ext cx="1001486" cy="588711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140A618-1F68-464D-B5FF-3CD47D054363}"/>
              </a:ext>
            </a:extLst>
          </p:cNvPr>
          <p:cNvSpPr/>
          <p:nvPr/>
        </p:nvSpPr>
        <p:spPr>
          <a:xfrm>
            <a:off x="1554700" y="4191141"/>
            <a:ext cx="2871522" cy="138479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B6F1-2D0D-4ED6-8ABF-6F6356D0ABCA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ED95E-846E-4066-AE08-501109B7DAD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85F1730-4054-4593-88A0-7BDD9AB51FF5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4532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1. 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1A4FA-3B02-42D5-B2CD-4D51F626128F}"/>
              </a:ext>
            </a:extLst>
          </p:cNvPr>
          <p:cNvSpPr txBox="1"/>
          <p:nvPr/>
        </p:nvSpPr>
        <p:spPr>
          <a:xfrm>
            <a:off x="685800" y="1303631"/>
            <a:ext cx="74676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measure             of dispersion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9FF430-DDDA-4345-8795-5CF9B3F5C9A7}"/>
              </a:ext>
            </a:extLst>
          </p:cNvPr>
          <p:cNvSpPr/>
          <p:nvPr/>
        </p:nvSpPr>
        <p:spPr>
          <a:xfrm>
            <a:off x="3008632" y="1079871"/>
            <a:ext cx="953768" cy="9537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8B4A31-CCF1-46BA-94D8-570F1A73CAE8}"/>
              </a:ext>
            </a:extLst>
          </p:cNvPr>
          <p:cNvSpPr/>
          <p:nvPr/>
        </p:nvSpPr>
        <p:spPr>
          <a:xfrm>
            <a:off x="3104835" y="1176074"/>
            <a:ext cx="761363" cy="7613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7CB49-3AB6-4D5F-AA4A-23B780037C0E}"/>
              </a:ext>
            </a:extLst>
          </p:cNvPr>
          <p:cNvSpPr/>
          <p:nvPr/>
        </p:nvSpPr>
        <p:spPr>
          <a:xfrm>
            <a:off x="3233915" y="1305154"/>
            <a:ext cx="503202" cy="50320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ECC2DD-C672-490A-B5A6-F6E38C8DBF30}"/>
              </a:ext>
            </a:extLst>
          </p:cNvPr>
          <p:cNvSpPr/>
          <p:nvPr/>
        </p:nvSpPr>
        <p:spPr>
          <a:xfrm>
            <a:off x="3290251" y="1361490"/>
            <a:ext cx="390530" cy="39053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1F6D60-82A3-45B1-A32F-82060D7B187D}"/>
              </a:ext>
            </a:extLst>
          </p:cNvPr>
          <p:cNvCxnSpPr>
            <a:cxnSpLocks/>
          </p:cNvCxnSpPr>
          <p:nvPr/>
        </p:nvCxnSpPr>
        <p:spPr>
          <a:xfrm flipH="1" flipV="1">
            <a:off x="3391172" y="1469978"/>
            <a:ext cx="571228" cy="457097"/>
          </a:xfrm>
          <a:prstGeom prst="straightConnector1">
            <a:avLst/>
          </a:prstGeom>
          <a:ln w="1016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9470EB-4B92-4CAA-AEAD-E00B8313BC58}"/>
              </a:ext>
            </a:extLst>
          </p:cNvPr>
          <p:cNvSpPr txBox="1"/>
          <p:nvPr/>
        </p:nvSpPr>
        <p:spPr>
          <a:xfrm>
            <a:off x="1911622" y="4687466"/>
            <a:ext cx="2438400" cy="83227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tree most common are: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442B46-27F3-4F93-B2E9-041903C3C854}"/>
              </a:ext>
            </a:extLst>
          </p:cNvPr>
          <p:cNvSpPr txBox="1"/>
          <p:nvPr/>
        </p:nvSpPr>
        <p:spPr>
          <a:xfrm>
            <a:off x="5427708" y="2852211"/>
            <a:ext cx="5715000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Variance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measurement of the spread between numbers in a data set, from the center and from each other.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FD3FA-C113-449F-B080-29682183FAB4}"/>
              </a:ext>
            </a:extLst>
          </p:cNvPr>
          <p:cNvSpPr txBox="1"/>
          <p:nvPr/>
        </p:nvSpPr>
        <p:spPr>
          <a:xfrm>
            <a:off x="5427708" y="5010583"/>
            <a:ext cx="5715000" cy="92333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Interquartile range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division of observations into four defined intervals based on the values of the data and how they compare to the entire set of observations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ECDD21-83C6-4B3A-898E-A20F7BB7D7CA}"/>
              </a:ext>
            </a:extLst>
          </p:cNvPr>
          <p:cNvSpPr/>
          <p:nvPr/>
        </p:nvSpPr>
        <p:spPr>
          <a:xfrm>
            <a:off x="1420894" y="4306456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AB1448-2D0A-412A-93DB-2404CF4C843E}"/>
              </a:ext>
            </a:extLst>
          </p:cNvPr>
          <p:cNvSpPr/>
          <p:nvPr/>
        </p:nvSpPr>
        <p:spPr>
          <a:xfrm>
            <a:off x="1420894" y="4699658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A2C0B3-E02C-4A96-BA9E-750E68B82F0D}"/>
              </a:ext>
            </a:extLst>
          </p:cNvPr>
          <p:cNvSpPr/>
          <p:nvPr/>
        </p:nvSpPr>
        <p:spPr>
          <a:xfrm>
            <a:off x="1402300" y="509286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324E8-2CB2-4556-A01E-23FE66892B99}"/>
              </a:ext>
            </a:extLst>
          </p:cNvPr>
          <p:cNvSpPr txBox="1"/>
          <p:nvPr/>
        </p:nvSpPr>
        <p:spPr>
          <a:xfrm>
            <a:off x="5427708" y="3750785"/>
            <a:ext cx="5715000" cy="92333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Standard deviation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measures the dispersion of a dataset relative to its mean and is calculated as the square root of the variance. </a:t>
            </a:r>
          </a:p>
        </p:txBody>
      </p:sp>
    </p:spTree>
    <p:extLst>
      <p:ext uri="{BB962C8B-B14F-4D97-AF65-F5344CB8AC3E}">
        <p14:creationId xmlns:p14="http://schemas.microsoft.com/office/powerpoint/2010/main" val="248524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CAE7B4-8C58-4BA8-BE7A-1A60B11B56EE}"/>
              </a:ext>
            </a:extLst>
          </p:cNvPr>
          <p:cNvSpPr/>
          <p:nvPr/>
        </p:nvSpPr>
        <p:spPr>
          <a:xfrm>
            <a:off x="634153" y="252995"/>
            <a:ext cx="10519112" cy="6210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79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A459B-712D-4973-9E1D-48506402F5F3}"/>
              </a:ext>
            </a:extLst>
          </p:cNvPr>
          <p:cNvSpPr txBox="1"/>
          <p:nvPr/>
        </p:nvSpPr>
        <p:spPr>
          <a:xfrm>
            <a:off x="1753790" y="685800"/>
            <a:ext cx="78681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Descriptive statistics</a:t>
            </a:r>
            <a:r>
              <a:rPr lang="en-US" sz="2000" dirty="0"/>
              <a:t>:</a:t>
            </a:r>
          </a:p>
          <a:p>
            <a:r>
              <a:rPr lang="en-US" sz="2000" dirty="0"/>
              <a:t>Numerical descriptions of center of the data: </a:t>
            </a:r>
          </a:p>
          <a:p>
            <a:r>
              <a:rPr lang="en-US" sz="2000" dirty="0"/>
              <a:t>	Mean</a:t>
            </a:r>
          </a:p>
          <a:p>
            <a:r>
              <a:rPr lang="en-US" sz="2000" dirty="0"/>
              <a:t>	Median</a:t>
            </a:r>
          </a:p>
          <a:p>
            <a:r>
              <a:rPr lang="en-US" sz="2000" dirty="0"/>
              <a:t>	Weighted mean</a:t>
            </a:r>
          </a:p>
          <a:p>
            <a:r>
              <a:rPr lang="en-US" sz="2000" dirty="0"/>
              <a:t>	Mode</a:t>
            </a:r>
          </a:p>
          <a:p>
            <a:r>
              <a:rPr lang="en-US" sz="2000" dirty="0"/>
              <a:t>Numerical descriptions of the variability/spread/dispersion of the data: </a:t>
            </a:r>
          </a:p>
          <a:p>
            <a:r>
              <a:rPr lang="en-US" sz="2000" dirty="0"/>
              <a:t>	Standard deviation </a:t>
            </a:r>
          </a:p>
          <a:p>
            <a:r>
              <a:rPr lang="en-US" sz="2000" dirty="0"/>
              <a:t>	Range</a:t>
            </a:r>
          </a:p>
          <a:p>
            <a:r>
              <a:rPr lang="en-US" sz="2000" dirty="0"/>
              <a:t>	Variance</a:t>
            </a:r>
          </a:p>
          <a:p>
            <a:r>
              <a:rPr lang="en-US" sz="2000" dirty="0"/>
              <a:t>Numerical descriptions of locations: </a:t>
            </a:r>
          </a:p>
          <a:p>
            <a:r>
              <a:rPr lang="en-US" sz="2000" dirty="0"/>
              <a:t>	Percentile ranking </a:t>
            </a:r>
          </a:p>
          <a:p>
            <a:r>
              <a:rPr lang="en-US" sz="2000" dirty="0"/>
              <a:t>	Z-score</a:t>
            </a:r>
          </a:p>
          <a:p>
            <a:r>
              <a:rPr lang="en-US" sz="2000" dirty="0"/>
              <a:t>Numerical descriptions of the shape of the distributions: </a:t>
            </a:r>
          </a:p>
          <a:p>
            <a:r>
              <a:rPr lang="en-US" sz="2000" dirty="0"/>
              <a:t>	Kurtosis</a:t>
            </a:r>
          </a:p>
          <a:p>
            <a:r>
              <a:rPr lang="en-US" sz="2000" dirty="0"/>
              <a:t>	Skewness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7D2915-C02E-4EC8-8884-054643C10945}"/>
              </a:ext>
            </a:extLst>
          </p:cNvPr>
          <p:cNvCxnSpPr>
            <a:cxnSpLocks/>
          </p:cNvCxnSpPr>
          <p:nvPr/>
        </p:nvCxnSpPr>
        <p:spPr>
          <a:xfrm flipH="1">
            <a:off x="8104793" y="4052933"/>
            <a:ext cx="3034359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7C37C2-17C3-4038-A5FE-FDC7F6FEAAD9}"/>
              </a:ext>
            </a:extLst>
          </p:cNvPr>
          <p:cNvCxnSpPr>
            <a:cxnSpLocks/>
          </p:cNvCxnSpPr>
          <p:nvPr/>
        </p:nvCxnSpPr>
        <p:spPr>
          <a:xfrm>
            <a:off x="8090679" y="4052934"/>
            <a:ext cx="0" cy="240777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E12686-4AE6-4E73-BF5C-8D7FE0FF8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 t="5588" r="7279"/>
          <a:stretch/>
        </p:blipFill>
        <p:spPr>
          <a:xfrm>
            <a:off x="8118908" y="4086515"/>
            <a:ext cx="3641231" cy="24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E157D8-05AD-40D1-AF16-0310677668D6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89749" y="457200"/>
            <a:ext cx="6216675" cy="497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Uses one or more random samples in order to gain insight about the population from which those samples were selected.</a:t>
            </a:r>
          </a:p>
          <a:p>
            <a:endParaRPr lang="en-US" sz="1867" dirty="0"/>
          </a:p>
          <a:p>
            <a:r>
              <a:rPr lang="en-US" sz="1867" dirty="0"/>
              <a:t>One or more parameters of a population.</a:t>
            </a:r>
          </a:p>
          <a:p>
            <a:endParaRPr lang="en-US" sz="1867" dirty="0"/>
          </a:p>
          <a:p>
            <a:r>
              <a:rPr lang="en-US" sz="1867" dirty="0"/>
              <a:t>Methods of inferential statistics:</a:t>
            </a:r>
          </a:p>
          <a:p>
            <a:endParaRPr lang="en-US" sz="1867" dirty="0"/>
          </a:p>
          <a:p>
            <a:r>
              <a:rPr lang="en-US" sz="1867" dirty="0"/>
              <a:t>(a) Constructing </a:t>
            </a:r>
            <a:r>
              <a:rPr lang="en-US" sz="1867" b="1" i="1" dirty="0"/>
              <a:t>Confidence Intervals</a:t>
            </a:r>
            <a:r>
              <a:rPr lang="en-US" sz="1867" dirty="0"/>
              <a:t>: This is to estimate a population parameter to within two limits: a lower limit and an upper limit</a:t>
            </a:r>
          </a:p>
          <a:p>
            <a:endParaRPr lang="en-US" sz="1867" dirty="0"/>
          </a:p>
          <a:p>
            <a:r>
              <a:rPr lang="en-US" sz="1867" dirty="0"/>
              <a:t>(b) Performing </a:t>
            </a:r>
            <a:r>
              <a:rPr lang="en-US" sz="1867" b="1" i="1" dirty="0"/>
              <a:t>Hypothesis Testing</a:t>
            </a:r>
            <a:r>
              <a:rPr lang="en-US" sz="1867" dirty="0"/>
              <a:t>: This is to verify or to reject hypotheses or claims</a:t>
            </a:r>
          </a:p>
          <a:p>
            <a:endParaRPr lang="en-US" sz="1867" dirty="0"/>
          </a:p>
          <a:p>
            <a:r>
              <a:rPr lang="en-US" sz="1867" dirty="0"/>
              <a:t>(c)</a:t>
            </a:r>
            <a:r>
              <a:rPr lang="en-US" sz="1867" i="1" dirty="0"/>
              <a:t> </a:t>
            </a:r>
            <a:r>
              <a:rPr lang="en-US" sz="1867" b="1" i="1" dirty="0"/>
              <a:t>Modeling or Testing Relationships </a:t>
            </a:r>
            <a:r>
              <a:rPr lang="en-US" sz="1867" dirty="0"/>
              <a:t>between Data sets</a:t>
            </a:r>
          </a:p>
          <a:p>
            <a:endParaRPr lang="en-US" sz="1867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26153-DCF8-4DA0-A1F8-AE8B16F6E547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7216C0-0DC5-4001-8ABE-75543ED23F30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1484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2. Inferential Statistics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1DA72-F360-433F-A51A-5639C0F99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5334000" cy="38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8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DD9F0-8C67-4CAD-9D2A-7B2F7967B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" t="32439" r="56060" b="43232"/>
          <a:stretch/>
        </p:blipFill>
        <p:spPr>
          <a:xfrm>
            <a:off x="533400" y="2455246"/>
            <a:ext cx="5127624" cy="80962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CA5C8-24D5-4178-9BBD-5C8ED1DCC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" t="63525" r="56060" b="12145"/>
          <a:stretch/>
        </p:blipFill>
        <p:spPr>
          <a:xfrm>
            <a:off x="533400" y="3532673"/>
            <a:ext cx="5127624" cy="80962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A7A83-D3AB-4C58-802D-AD8F8CD2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32439" r="4546" b="43232"/>
          <a:stretch/>
        </p:blipFill>
        <p:spPr>
          <a:xfrm>
            <a:off x="533400" y="4610100"/>
            <a:ext cx="5127624" cy="80962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9CF17B-9AE5-4FD1-9426-35B8E43443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73" t="64877" r="4546" b="10794"/>
          <a:stretch/>
        </p:blipFill>
        <p:spPr>
          <a:xfrm>
            <a:off x="533400" y="1377819"/>
            <a:ext cx="5127625" cy="8096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4ED4DD-6A9C-4706-BD6A-40E308979453}"/>
              </a:ext>
            </a:extLst>
          </p:cNvPr>
          <p:cNvSpPr txBox="1"/>
          <p:nvPr/>
        </p:nvSpPr>
        <p:spPr>
          <a:xfrm>
            <a:off x="3695700" y="490134"/>
            <a:ext cx="674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Align the correct statistics type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5C981E-7697-437B-BC69-30477754F4AF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EFF2BA-0FCB-4A01-A7CB-EDB583468956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F7272A-E896-4194-AA9E-5E361A033B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9" r="15799"/>
          <a:stretch/>
        </p:blipFill>
        <p:spPr>
          <a:xfrm>
            <a:off x="11040447" y="5176042"/>
            <a:ext cx="990601" cy="16289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AC7A77-0AB8-4EBD-A07D-A51A2B594A2D}"/>
              </a:ext>
            </a:extLst>
          </p:cNvPr>
          <p:cNvSpPr txBox="1"/>
          <p:nvPr/>
        </p:nvSpPr>
        <p:spPr>
          <a:xfrm>
            <a:off x="8110636" y="2330687"/>
            <a:ext cx="38862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Descriptive statistics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5B6802-95DD-440C-9478-2E850D42477E}"/>
              </a:ext>
            </a:extLst>
          </p:cNvPr>
          <p:cNvSpPr txBox="1"/>
          <p:nvPr/>
        </p:nvSpPr>
        <p:spPr>
          <a:xfrm>
            <a:off x="8110636" y="3470051"/>
            <a:ext cx="38862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Inferential statistics</a:t>
            </a:r>
          </a:p>
        </p:txBody>
      </p:sp>
    </p:spTree>
    <p:extLst>
      <p:ext uri="{BB962C8B-B14F-4D97-AF65-F5344CB8AC3E}">
        <p14:creationId xmlns:p14="http://schemas.microsoft.com/office/powerpoint/2010/main" val="3255568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89C8E5-3FE9-4DC6-B9D4-B57C3CDD58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69D3C-7B32-498A-AF87-94E89348137D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250B3D-C7FA-49B3-823D-2F8003A8D8EC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1484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Types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82408-0A7C-4102-9F87-B7209511B66E}"/>
              </a:ext>
            </a:extLst>
          </p:cNvPr>
          <p:cNvSpPr txBox="1"/>
          <p:nvPr/>
        </p:nvSpPr>
        <p:spPr>
          <a:xfrm>
            <a:off x="990600" y="1447800"/>
            <a:ext cx="10287000" cy="4662611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1. Categorical (Qualitative)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</a:rPr>
              <a:t>     (a) Nominal</a:t>
            </a:r>
            <a:r>
              <a:rPr lang="en-US" sz="2000" dirty="0"/>
              <a:t>: According to Name / Examples: Data containing names, genders, races, etc.</a:t>
            </a:r>
          </a:p>
          <a:p>
            <a:pPr marL="287338" indent="-287338"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</a:rPr>
              <a:t>     (b) Ordinal: </a:t>
            </a:r>
            <a:r>
              <a:rPr lang="en-US" sz="2000" dirty="0"/>
              <a:t>According to Order / Examples: Data containing ranks, data that has been organized alphabetically, etc.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1" dirty="0"/>
              <a:t>2. Numerical (Quantitative)</a:t>
            </a:r>
          </a:p>
          <a:p>
            <a:pPr marL="287338" indent="-287338"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</a:rPr>
              <a:t>     (a) Discrete: </a:t>
            </a:r>
            <a:r>
              <a:rPr lang="en-US" sz="2000" dirty="0"/>
              <a:t>Measurements take a countable set of isolated values. They cannot assume values in between two given values of the variable.</a:t>
            </a:r>
          </a:p>
          <a:p>
            <a:pPr marL="288925" indent="-288925">
              <a:spcAft>
                <a:spcPts val="600"/>
              </a:spcAft>
            </a:pPr>
            <a:r>
              <a:rPr lang="en-US" sz="2000" dirty="0"/>
              <a:t>     For example, the number of chairs, the number of patients, the number of accidents, etc., are all examples of discrete data.</a:t>
            </a:r>
          </a:p>
          <a:p>
            <a:pPr marL="288925" indent="-288925">
              <a:spcAft>
                <a:spcPts val="600"/>
              </a:spcAft>
            </a:pPr>
            <a:r>
              <a:rPr lang="en-US" sz="2000" b="1" dirty="0">
                <a:solidFill>
                  <a:srgbClr val="7030A0"/>
                </a:solidFill>
              </a:rPr>
              <a:t>     (b) Continuous: </a:t>
            </a:r>
            <a:r>
              <a:rPr lang="en-US" sz="2000" dirty="0"/>
              <a:t>Measurements can take any real value within a certain range. </a:t>
            </a:r>
            <a:br>
              <a:rPr lang="en-US" sz="2000" dirty="0"/>
            </a:br>
            <a:r>
              <a:rPr lang="en-US" sz="2000" dirty="0"/>
              <a:t>For example, the amount of rainfall in Charlotte in January during the last 30 years or the amount of customer waiting times at a local bank are examples of continuous data sets.</a:t>
            </a:r>
          </a:p>
        </p:txBody>
      </p:sp>
    </p:spTree>
    <p:extLst>
      <p:ext uri="{BB962C8B-B14F-4D97-AF65-F5344CB8AC3E}">
        <p14:creationId xmlns:p14="http://schemas.microsoft.com/office/powerpoint/2010/main" val="2573788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2FBCE-8D52-436B-9175-E3B4B376E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8" r="58878"/>
          <a:stretch/>
        </p:blipFill>
        <p:spPr>
          <a:xfrm>
            <a:off x="6578083" y="1559970"/>
            <a:ext cx="4419600" cy="4652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89C8E5-3FE9-4DC6-B9D4-B57C3CDD58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69D3C-7B32-498A-AF87-94E89348137D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250B3D-C7FA-49B3-823D-2F8003A8D8EC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1484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Types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E7666-6862-4326-841F-8A350CA6B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5" t="15608" r="6411"/>
          <a:stretch/>
        </p:blipFill>
        <p:spPr>
          <a:xfrm>
            <a:off x="1270519" y="1559970"/>
            <a:ext cx="4343400" cy="46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C29CF-DA6C-499F-AF41-ADB20C8B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10277475" cy="3800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DA917C-577F-432B-8BBC-0EC239CA8613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D03F1-2EF3-4378-94EA-523035C0496B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765912-6EC9-497A-8ECE-03414F628898}"/>
              </a:ext>
            </a:extLst>
          </p:cNvPr>
          <p:cNvSpPr txBox="1">
            <a:spLocks/>
          </p:cNvSpPr>
          <p:nvPr/>
        </p:nvSpPr>
        <p:spPr>
          <a:xfrm>
            <a:off x="185576" y="167605"/>
            <a:ext cx="5148424" cy="74679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Types of data</a:t>
            </a:r>
          </a:p>
        </p:txBody>
      </p:sp>
    </p:spTree>
    <p:extLst>
      <p:ext uri="{BB962C8B-B14F-4D97-AF65-F5344CB8AC3E}">
        <p14:creationId xmlns:p14="http://schemas.microsoft.com/office/powerpoint/2010/main" val="301591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blocks&#10;&#10;Description automatically generated">
            <a:extLst>
              <a:ext uri="{FF2B5EF4-FFF2-40B4-BE49-F238E27FC236}">
                <a16:creationId xmlns:a16="http://schemas.microsoft.com/office/drawing/2014/main" id="{844E0E08-B7AA-4429-A5F5-C6DABB85C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971800"/>
            <a:ext cx="6689012" cy="3762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2D084C-F55F-4A36-BADF-5513A82A3779}"/>
              </a:ext>
            </a:extLst>
          </p:cNvPr>
          <p:cNvSpPr txBox="1"/>
          <p:nvPr/>
        </p:nvSpPr>
        <p:spPr>
          <a:xfrm>
            <a:off x="3276600" y="356620"/>
            <a:ext cx="8610600" cy="1785104"/>
          </a:xfrm>
          <a:prstGeom prst="rect">
            <a:avLst/>
          </a:prstGeom>
          <a:solidFill>
            <a:srgbClr val="002060"/>
          </a:solidFill>
          <a:ln>
            <a:solidFill>
              <a:srgbClr val="D4AA2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2200" dirty="0"/>
              <a:t>Statistics is concerned with the development of methods and their applications for collecting, analyzing and interpreting quantitative data in such a way that the reliability of a conclusion based on data may be evaluated objectively by means of probability statements.</a:t>
            </a:r>
          </a:p>
          <a:p>
            <a:r>
              <a:rPr lang="en-US" sz="2200" dirty="0"/>
              <a:t>Sahoo,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4156C-F87F-4D07-AACE-37375E5C30DE}"/>
              </a:ext>
            </a:extLst>
          </p:cNvPr>
          <p:cNvSpPr txBox="1"/>
          <p:nvPr/>
        </p:nvSpPr>
        <p:spPr>
          <a:xfrm>
            <a:off x="685800" y="2667000"/>
            <a:ext cx="3657600" cy="2800767"/>
          </a:xfrm>
          <a:prstGeom prst="rect">
            <a:avLst/>
          </a:prstGeom>
          <a:solidFill>
            <a:srgbClr val="002060"/>
          </a:solidFill>
          <a:ln>
            <a:solidFill>
              <a:srgbClr val="D4AA24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Probability theory is used to evaluate the reliability of conclusions and inferences based on data. Thus, probability theory is fundamental to mathematical statistics.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</a:rPr>
              <a:t>Sahoo, 2013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56CDD-B800-4146-83F0-0DE7EED2C2BA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9A786-D506-4DDB-8BAA-AF28B9F8F7A2}"/>
              </a:ext>
            </a:extLst>
          </p:cNvPr>
          <p:cNvSpPr/>
          <p:nvPr/>
        </p:nvSpPr>
        <p:spPr>
          <a:xfrm rot="5400000">
            <a:off x="6096000" y="-5791200"/>
            <a:ext cx="304800" cy="1188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F8C79C-45A0-4746-A9B2-E9B3B1C746D4}"/>
              </a:ext>
            </a:extLst>
          </p:cNvPr>
          <p:cNvSpPr txBox="1">
            <a:spLocks/>
          </p:cNvSpPr>
          <p:nvPr/>
        </p:nvSpPr>
        <p:spPr>
          <a:xfrm>
            <a:off x="185577" y="167605"/>
            <a:ext cx="2641600" cy="94740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426074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708BE-5DF2-4FC1-AD37-CDDBF356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95337"/>
            <a:ext cx="10353675" cy="5267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E6FD8-9A9B-417E-ACCA-8FAC0C2DC3B3}"/>
              </a:ext>
            </a:extLst>
          </p:cNvPr>
          <p:cNvSpPr txBox="1"/>
          <p:nvPr/>
        </p:nvSpPr>
        <p:spPr>
          <a:xfrm>
            <a:off x="2133600" y="5029200"/>
            <a:ext cx="2711961" cy="4623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Numeric continuous</a:t>
            </a:r>
          </a:p>
        </p:txBody>
      </p:sp>
    </p:spTree>
    <p:extLst>
      <p:ext uri="{BB962C8B-B14F-4D97-AF65-F5344CB8AC3E}">
        <p14:creationId xmlns:p14="http://schemas.microsoft.com/office/powerpoint/2010/main" val="2668284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135F5-76DC-4044-BE9F-1FABBD8F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5800"/>
            <a:ext cx="10363200" cy="530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4E08C8-87C9-4C8D-9BFC-C6EA2F28A9DE}"/>
              </a:ext>
            </a:extLst>
          </p:cNvPr>
          <p:cNvSpPr txBox="1"/>
          <p:nvPr/>
        </p:nvSpPr>
        <p:spPr>
          <a:xfrm>
            <a:off x="2133600" y="5029200"/>
            <a:ext cx="2666436" cy="4623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Categorical nominal</a:t>
            </a:r>
          </a:p>
        </p:txBody>
      </p:sp>
    </p:spTree>
    <p:extLst>
      <p:ext uri="{BB962C8B-B14F-4D97-AF65-F5344CB8AC3E}">
        <p14:creationId xmlns:p14="http://schemas.microsoft.com/office/powerpoint/2010/main" val="172778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F9CFF5B-82B1-400A-8869-5BD36D1FE097}"/>
              </a:ext>
            </a:extLst>
          </p:cNvPr>
          <p:cNvSpPr txBox="1"/>
          <p:nvPr/>
        </p:nvSpPr>
        <p:spPr>
          <a:xfrm>
            <a:off x="3695700" y="490134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7030A0"/>
                </a:solidFill>
              </a:rPr>
              <a:t>Align the correct data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7CBD0-3C9B-4E12-ADBF-2B88552A8CDE}"/>
              </a:ext>
            </a:extLst>
          </p:cNvPr>
          <p:cNvSpPr txBox="1"/>
          <p:nvPr/>
        </p:nvSpPr>
        <p:spPr>
          <a:xfrm>
            <a:off x="1113452" y="1620269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Number of clicks on an 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C8D2FF-BFFE-40CA-9656-3327F951E6F6}"/>
              </a:ext>
            </a:extLst>
          </p:cNvPr>
          <p:cNvSpPr txBox="1"/>
          <p:nvPr/>
        </p:nvSpPr>
        <p:spPr>
          <a:xfrm>
            <a:off x="1113452" y="4480097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Air temperature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DC96B-AAE0-46FB-8AC2-6ED3669B4828}"/>
              </a:ext>
            </a:extLst>
          </p:cNvPr>
          <p:cNvSpPr txBox="1"/>
          <p:nvPr/>
        </p:nvSpPr>
        <p:spPr>
          <a:xfrm>
            <a:off x="1113452" y="5195052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Number of items in stock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AB7AB-D6D1-4700-861B-028276C66385}"/>
              </a:ext>
            </a:extLst>
          </p:cNvPr>
          <p:cNvSpPr txBox="1"/>
          <p:nvPr/>
        </p:nvSpPr>
        <p:spPr>
          <a:xfrm>
            <a:off x="1113452" y="2335226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Kilowatts of electricity used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B02FC-5BFB-4735-83BD-5EAE6BBEAA35}"/>
              </a:ext>
            </a:extLst>
          </p:cNvPr>
          <p:cNvSpPr txBox="1"/>
          <p:nvPr/>
        </p:nvSpPr>
        <p:spPr>
          <a:xfrm>
            <a:off x="1113452" y="3050183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Brand of a product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B138F0-F89D-44B2-AF50-09B592CF444B}"/>
              </a:ext>
            </a:extLst>
          </p:cNvPr>
          <p:cNvSpPr txBox="1"/>
          <p:nvPr/>
        </p:nvSpPr>
        <p:spPr>
          <a:xfrm>
            <a:off x="1113452" y="3765140"/>
            <a:ext cx="3991948" cy="4623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Postal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7369C-12A1-46E2-A98F-32245C317452}"/>
              </a:ext>
            </a:extLst>
          </p:cNvPr>
          <p:cNvSpPr txBox="1"/>
          <p:nvPr/>
        </p:nvSpPr>
        <p:spPr>
          <a:xfrm>
            <a:off x="7543800" y="2038299"/>
            <a:ext cx="38862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Continuous numeric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09E2A1-6E5D-4D28-9983-F53C089F1E0F}"/>
              </a:ext>
            </a:extLst>
          </p:cNvPr>
          <p:cNvSpPr txBox="1"/>
          <p:nvPr/>
        </p:nvSpPr>
        <p:spPr>
          <a:xfrm>
            <a:off x="7543800" y="3177663"/>
            <a:ext cx="38862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Discrete numeric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95F1D-7EA3-4B6B-9B29-63B081368BBE}"/>
              </a:ext>
            </a:extLst>
          </p:cNvPr>
          <p:cNvSpPr txBox="1"/>
          <p:nvPr/>
        </p:nvSpPr>
        <p:spPr>
          <a:xfrm>
            <a:off x="7543800" y="4114800"/>
            <a:ext cx="38862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Categorical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6FBF3B-B02D-4FB3-AB7A-C2D3012B0B6D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1B5145-BF94-432A-88FD-EAE851A2A248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B235100-3256-4C09-9A21-FDA58F32EF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9" r="15799"/>
          <a:stretch/>
        </p:blipFill>
        <p:spPr>
          <a:xfrm>
            <a:off x="11040447" y="5176042"/>
            <a:ext cx="990601" cy="16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2CD25828-EC1F-4B97-AADD-5250B126A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1" b="1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C1770-F40A-48AB-B1BA-CC34147B476C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many variables can you imagine from a small sample of people?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604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58D26-BE10-41FB-AFAC-A9B3E6F53D5D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0101-0088-4D8F-BD78-8B14959CF434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89CA08-F1B0-496F-B8E9-31E4B4C34B8A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631972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Data collection and sampling techniques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2DDA9-12EA-4F9F-B7C7-0971661C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019" y="4101736"/>
            <a:ext cx="2163865" cy="2678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9B14D3-F1CA-47F5-94C9-7BC9D85E3F6E}"/>
              </a:ext>
            </a:extLst>
          </p:cNvPr>
          <p:cNvSpPr txBox="1"/>
          <p:nvPr/>
        </p:nvSpPr>
        <p:spPr>
          <a:xfrm>
            <a:off x="923109" y="1027611"/>
            <a:ext cx="989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samples to collect data and information about a particular variable from a large population.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82278-450C-45C8-B1F9-894EAE5823AF}"/>
              </a:ext>
            </a:extLst>
          </p:cNvPr>
          <p:cNvSpPr txBox="1"/>
          <p:nvPr/>
        </p:nvSpPr>
        <p:spPr>
          <a:xfrm>
            <a:off x="3100154" y="1437337"/>
            <a:ext cx="41801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Telephone survey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 questionnaire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Personal interview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Record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Direct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A9B68-1833-48D0-AF26-38BF6B86F635}"/>
              </a:ext>
            </a:extLst>
          </p:cNvPr>
          <p:cNvSpPr txBox="1"/>
          <p:nvPr/>
        </p:nvSpPr>
        <p:spPr>
          <a:xfrm>
            <a:off x="1001389" y="3490773"/>
            <a:ext cx="840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method has its pro and cons. A person must be careful to avoid </a:t>
            </a:r>
            <a:r>
              <a:rPr lang="en-US" b="1" dirty="0"/>
              <a:t>bias</a:t>
            </a:r>
            <a:r>
              <a:rPr lang="en-US" dirty="0"/>
              <a:t> on the data collection process. For this purpose, every subject in the population must have the same chance to be selected in the sampling process.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AA53E-204A-4EBD-B985-4D3A3CD0BF00}"/>
              </a:ext>
            </a:extLst>
          </p:cNvPr>
          <p:cNvSpPr txBox="1"/>
          <p:nvPr/>
        </p:nvSpPr>
        <p:spPr>
          <a:xfrm>
            <a:off x="3100154" y="4568941"/>
            <a:ext cx="4737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four basic sampling methods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Systematic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Stratified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830014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Random Sampling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8C6CC1-77C0-4E76-AA48-739FF16C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36" y="1763078"/>
            <a:ext cx="356827" cy="761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2CE81C-EB19-462F-BA69-75CC378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2" y="2760556"/>
            <a:ext cx="368722" cy="761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0E4B5F-8C1E-4C90-889B-2692CB2D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82" y="3429007"/>
            <a:ext cx="327092" cy="76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07A814-79E4-422E-A7B4-36EE7016B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17" y="1684944"/>
            <a:ext cx="350880" cy="749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C5704B-DA6D-4CCB-ADC8-5D6987908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49" y="2000888"/>
            <a:ext cx="380616" cy="749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0B791-9017-4D27-9309-3D2B0C575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08" y="1706899"/>
            <a:ext cx="356828" cy="743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F05FF8-BC58-4B55-961E-5CAF1BB79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914" y="2875357"/>
            <a:ext cx="362775" cy="749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8E827-2CAA-453E-9E85-26C97903A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4" y="4190239"/>
            <a:ext cx="374669" cy="749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25B355-7D43-4D7B-894D-EDCA1FA3E1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558" y="5039872"/>
            <a:ext cx="392510" cy="7493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9905AD-90D3-4C1C-BA38-9C2F66E2D1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676" y="1760698"/>
            <a:ext cx="374669" cy="74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29987-77EC-489A-B3A5-E292ADAB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5" y="1537444"/>
            <a:ext cx="356827" cy="7612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2003CB-58E7-42A7-B1DE-1CA3AAA9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5" y="3746000"/>
            <a:ext cx="368722" cy="76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533919-6E7A-4555-AF83-5381BCC0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45" y="4428725"/>
            <a:ext cx="327092" cy="761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0F207F-555D-4F9A-8A94-4D3FC574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60" y="2670388"/>
            <a:ext cx="350880" cy="749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4429CD-40DA-4745-AB8E-FFAAC9E9C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220" y="3487082"/>
            <a:ext cx="380616" cy="749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F763FC-96B2-4B3D-925B-392F2A36A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650" y="2692343"/>
            <a:ext cx="356828" cy="743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0DBCA7-16B5-4F38-9F0C-07727ADBA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2033" y="5189957"/>
            <a:ext cx="362775" cy="74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60B6B8-36CB-483F-89E9-B34A2CC5E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650" y="4657183"/>
            <a:ext cx="374669" cy="7493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67702-B942-45FA-8538-5A76203F7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7595" y="3757895"/>
            <a:ext cx="392510" cy="749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63C68E-BE75-4643-BA32-2199DBF9C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889" y="2506128"/>
            <a:ext cx="374669" cy="7493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C47568-1E95-4E42-A812-60BF6C2F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99" y="3312770"/>
            <a:ext cx="356827" cy="7612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EC21D7-3F81-4360-90B3-EAE04997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1" y="4236420"/>
            <a:ext cx="368722" cy="7612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DD5005-4430-4493-A593-E8E63B15D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3" y="5039872"/>
            <a:ext cx="327092" cy="7612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A59D88-45F3-448E-A1A3-29C7ECE6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9" y="2813029"/>
            <a:ext cx="350880" cy="7493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8905B9-0082-4BFE-B42C-188DC195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66" y="4121383"/>
            <a:ext cx="380616" cy="749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D650C3-E36B-4DD5-9F9C-C2589A9B0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50" y="2532065"/>
            <a:ext cx="356828" cy="7433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EE8C7E-0070-4F4C-AC91-28ACADADA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38" y="5141966"/>
            <a:ext cx="362775" cy="749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CE10B1-AEE5-47CC-B031-9B212CA03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711" y="5236145"/>
            <a:ext cx="374669" cy="7493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455EB3-1CAC-455E-9773-592059018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932" y="4392628"/>
            <a:ext cx="392510" cy="7493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A57755-2847-440D-876E-957AA7B3E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513" y="2344421"/>
            <a:ext cx="374669" cy="7493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016252-E0CE-426F-B0BF-87D23774A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55" y="1411792"/>
            <a:ext cx="380616" cy="7493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B089B5-2DB1-45CE-8AAA-5F9D9613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83" y="5156745"/>
            <a:ext cx="356827" cy="7612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92A745-A3F3-4F2C-9D21-34C5570A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5" y="3901896"/>
            <a:ext cx="368722" cy="7612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995B4B-7F13-4AEE-8839-126088DCA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17" y="2663284"/>
            <a:ext cx="374669" cy="7493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C3FB34-2000-4B0D-919D-56F12179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953" y="1782350"/>
            <a:ext cx="368722" cy="7612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683919-6D6F-460E-818E-12E75CF6B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594" y="4663129"/>
            <a:ext cx="356828" cy="7433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DC4F04-5721-4B8C-87AE-4834735AF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485" y="1502540"/>
            <a:ext cx="350880" cy="7493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F39FB72-2443-4449-9DAC-51057D987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972" y="3299110"/>
            <a:ext cx="380616" cy="7493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31EDFE-46E4-4307-868C-61D223E83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048" y="3993252"/>
            <a:ext cx="356828" cy="7433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5A8092-603D-4FE8-9794-46DE38ED3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094" y="3283199"/>
            <a:ext cx="362775" cy="7493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E4AF7DF-19E8-420C-9D2C-915E8D41A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467" y="5259191"/>
            <a:ext cx="374669" cy="7493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591DF9-C486-41CC-93A7-8A402E13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57" y="4264774"/>
            <a:ext cx="356827" cy="7612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03B050-3D37-4E8F-B9B6-DCDB0F5F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14" y="5333451"/>
            <a:ext cx="368722" cy="7612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F2C05E-E891-44AB-9E2C-E63DF6F57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0" y="4159958"/>
            <a:ext cx="374669" cy="7493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24768B-3AC4-4BAC-8896-6909CA26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89" y="4486807"/>
            <a:ext cx="350880" cy="7493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1B09052-2077-47FE-A038-674383F01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754" y="1428279"/>
            <a:ext cx="374669" cy="7493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6EC4C3C-9DA9-44CF-AB52-8872667B8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580" y="3399945"/>
            <a:ext cx="392510" cy="7493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98E1BCF-C2B0-46A2-BC40-21A9DC9B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09" y="2750226"/>
            <a:ext cx="368722" cy="76123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5639DD8-C6D8-4EEE-A986-053F1FED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1" y="2185265"/>
            <a:ext cx="327092" cy="76123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6E2F84A-B654-4444-9D2B-D3A1BFB1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06" y="3032006"/>
            <a:ext cx="327092" cy="7612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CA15E0E-6F73-439D-AF15-E9C20444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18" y="4909296"/>
            <a:ext cx="380616" cy="74933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714B91-3237-4772-BC5A-679832E9A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302" y="1918060"/>
            <a:ext cx="374669" cy="74933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CD3F8E-79D2-4C35-81B7-A4C7B3C226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863" y="1640969"/>
            <a:ext cx="392510" cy="74933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D323B3-2A5C-4EE3-AF5E-EAC393297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476" y="3012924"/>
            <a:ext cx="356828" cy="7433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A7ABF60-3C82-48BF-AD51-9FD2E7DE5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846" y="3607990"/>
            <a:ext cx="374669" cy="7493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87805B1-BB73-4484-AC1D-FA5192D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24" y="4410134"/>
            <a:ext cx="350880" cy="7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2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Random Sampling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8C6CC1-77C0-4E76-AA48-739FF16C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36" y="1763078"/>
            <a:ext cx="356827" cy="761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2CE81C-EB19-462F-BA69-75CC378A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2" y="2760556"/>
            <a:ext cx="368722" cy="761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0E4B5F-8C1E-4C90-889B-2692CB2D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82" y="3429007"/>
            <a:ext cx="327092" cy="76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07A814-79E4-422E-A7B4-36EE7016B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17" y="1684944"/>
            <a:ext cx="350880" cy="749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C5704B-DA6D-4CCB-ADC8-5D6987908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49" y="2000888"/>
            <a:ext cx="380616" cy="749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0B791-9017-4D27-9309-3D2B0C575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08" y="1706899"/>
            <a:ext cx="356828" cy="7433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F05FF8-BC58-4B55-961E-5CAF1BB79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399" y="2920272"/>
            <a:ext cx="362775" cy="749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8E827-2CAA-453E-9E85-26C97903A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4" y="4190239"/>
            <a:ext cx="374669" cy="749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25B355-7D43-4D7B-894D-EDCA1FA3E1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558" y="5039872"/>
            <a:ext cx="392510" cy="7493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9905AD-90D3-4C1C-BA38-9C2F66E2D1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676" y="1760698"/>
            <a:ext cx="374669" cy="74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29987-77EC-489A-B3A5-E292ADAB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5" y="1537444"/>
            <a:ext cx="356827" cy="7612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2003CB-58E7-42A7-B1DE-1CA3AAA9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5" y="3746000"/>
            <a:ext cx="368722" cy="7612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533919-6E7A-4555-AF83-5381BCC0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45" y="4428725"/>
            <a:ext cx="327092" cy="761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0F207F-555D-4F9A-8A94-4D3FC574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60" y="2670388"/>
            <a:ext cx="350880" cy="749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4429CD-40DA-4745-AB8E-FFAAC9E9C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220" y="3487082"/>
            <a:ext cx="380616" cy="749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F763FC-96B2-4B3D-925B-392F2A36A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650" y="2692343"/>
            <a:ext cx="356828" cy="743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0DBCA7-16B5-4F38-9F0C-07727ADBA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2033" y="5189957"/>
            <a:ext cx="362775" cy="74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60B6B8-36CB-483F-89E9-B34A2CC5E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650" y="4657183"/>
            <a:ext cx="374669" cy="7493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67702-B942-45FA-8538-5A76203F7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7595" y="3757895"/>
            <a:ext cx="392510" cy="749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63C68E-BE75-4643-BA32-2199DBF9CD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889" y="2506128"/>
            <a:ext cx="374669" cy="7493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C47568-1E95-4E42-A812-60BF6C2F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99" y="3312770"/>
            <a:ext cx="356827" cy="7612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EC21D7-3F81-4360-90B3-EAE049972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1" y="4236420"/>
            <a:ext cx="368722" cy="7612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3DD5005-4430-4493-A593-E8E63B15D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3" y="5039872"/>
            <a:ext cx="327092" cy="7612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A59D88-45F3-448E-A1A3-29C7ECE6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9" y="2813029"/>
            <a:ext cx="350880" cy="7493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8905B9-0082-4BFE-B42C-188DC1957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66" y="4121383"/>
            <a:ext cx="380616" cy="749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D650C3-E36B-4DD5-9F9C-C2589A9B0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50" y="2532065"/>
            <a:ext cx="356828" cy="7433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EE8C7E-0070-4F4C-AC91-28ACADADA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38" y="5141966"/>
            <a:ext cx="362775" cy="7493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CE10B1-AEE5-47CC-B031-9B212CA03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711" y="5236145"/>
            <a:ext cx="374669" cy="7493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6455EB3-1CAC-455E-9773-592059018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932" y="4392628"/>
            <a:ext cx="392510" cy="7493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A57755-2847-440D-876E-957AA7B3E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513" y="2344421"/>
            <a:ext cx="374669" cy="7493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0016252-E0CE-426F-B0BF-87D23774A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55" y="1411792"/>
            <a:ext cx="380616" cy="7493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B089B5-2DB1-45CE-8AAA-5F9D9613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83" y="5156745"/>
            <a:ext cx="356827" cy="7612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92A745-A3F3-4F2C-9D21-34C5570A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5" y="3901896"/>
            <a:ext cx="368722" cy="7612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9995B4B-7F13-4AEE-8839-126088DCA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17" y="2663284"/>
            <a:ext cx="374669" cy="7493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CC3FB34-2000-4B0D-919D-56F12179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953" y="1782350"/>
            <a:ext cx="368722" cy="7612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683919-6D6F-460E-818E-12E75CF6B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594" y="4663129"/>
            <a:ext cx="356828" cy="74339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DC4F04-5721-4B8C-87AE-4834735AF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485" y="1502540"/>
            <a:ext cx="350880" cy="7493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F39FB72-2443-4449-9DAC-51057D987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972" y="3299110"/>
            <a:ext cx="380616" cy="7493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31EDFE-46E4-4307-868C-61D223E83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048" y="3993252"/>
            <a:ext cx="356828" cy="7433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5A8092-603D-4FE8-9794-46DE38ED3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094" y="3283199"/>
            <a:ext cx="362775" cy="7493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E4AF7DF-19E8-420C-9D2C-915E8D41A6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467" y="5259191"/>
            <a:ext cx="374669" cy="7493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591DF9-C486-41CC-93A7-8A402E13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57" y="4264774"/>
            <a:ext cx="356827" cy="7612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03B050-3D37-4E8F-B9B6-DCDB0F5F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14" y="5333451"/>
            <a:ext cx="368722" cy="7612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7F2C05E-E891-44AB-9E2C-E63DF6F57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0" y="4159958"/>
            <a:ext cx="374669" cy="7493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24768B-3AC4-4BAC-8896-6909CA267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89" y="4486807"/>
            <a:ext cx="350880" cy="7493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1B09052-2077-47FE-A038-674383F01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863" y="1444058"/>
            <a:ext cx="374669" cy="7493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6EC4C3C-9DA9-44CF-AB52-8872667B85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580" y="3399945"/>
            <a:ext cx="392510" cy="7493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98E1BCF-C2B0-46A2-BC40-21A9DC9B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09" y="2750226"/>
            <a:ext cx="368722" cy="76123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5639DD8-C6D8-4EEE-A986-053F1FED9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1" y="2185265"/>
            <a:ext cx="327092" cy="76123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6E2F84A-B654-4444-9D2B-D3A1BFB1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06" y="3032006"/>
            <a:ext cx="327092" cy="7612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CA15E0E-6F73-439D-AF15-E9C204446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18" y="4909296"/>
            <a:ext cx="380616" cy="74933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714B91-3237-4772-BC5A-679832E9A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302" y="1918060"/>
            <a:ext cx="374669" cy="74933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3CD3F8E-79D2-4C35-81B7-A4C7B3C226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863" y="1640969"/>
            <a:ext cx="392510" cy="74933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4D323B3-2A5C-4EE3-AF5E-EAC393297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476" y="3012924"/>
            <a:ext cx="356828" cy="74339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A7ABF60-3C82-48BF-AD51-9FD2E7DE5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846" y="3607990"/>
            <a:ext cx="374669" cy="7493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87805B1-BB73-4484-AC1D-FA5192D4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24" y="4410134"/>
            <a:ext cx="350880" cy="749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94E06-ADEE-4EEF-8003-535F5F13F0D2}"/>
              </a:ext>
            </a:extLst>
          </p:cNvPr>
          <p:cNvSpPr txBox="1"/>
          <p:nvPr/>
        </p:nvSpPr>
        <p:spPr>
          <a:xfrm>
            <a:off x="2405004" y="1542899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7E5CF3-780E-4057-A025-F7F66025872B}"/>
              </a:ext>
            </a:extLst>
          </p:cNvPr>
          <p:cNvSpPr txBox="1"/>
          <p:nvPr/>
        </p:nvSpPr>
        <p:spPr>
          <a:xfrm>
            <a:off x="3026697" y="1803469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1DA11E0-2A0C-4F40-8C00-BE16FEFB1FB2}"/>
              </a:ext>
            </a:extLst>
          </p:cNvPr>
          <p:cNvSpPr txBox="1"/>
          <p:nvPr/>
        </p:nvSpPr>
        <p:spPr>
          <a:xfrm>
            <a:off x="3807269" y="1935419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79B93E-11E8-4E27-9E63-56BA59FB2E44}"/>
              </a:ext>
            </a:extLst>
          </p:cNvPr>
          <p:cNvSpPr txBox="1"/>
          <p:nvPr/>
        </p:nvSpPr>
        <p:spPr>
          <a:xfrm>
            <a:off x="2587218" y="2504128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E3365-0107-4EFB-9D6E-413C45A785EE}"/>
              </a:ext>
            </a:extLst>
          </p:cNvPr>
          <p:cNvSpPr txBox="1"/>
          <p:nvPr/>
        </p:nvSpPr>
        <p:spPr>
          <a:xfrm>
            <a:off x="3228817" y="2920272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95400C-85DF-4FC8-A663-184AC8E03AFA}"/>
              </a:ext>
            </a:extLst>
          </p:cNvPr>
          <p:cNvSpPr txBox="1"/>
          <p:nvPr/>
        </p:nvSpPr>
        <p:spPr>
          <a:xfrm>
            <a:off x="4280237" y="1656068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E29A47-9539-4E23-8703-864C9ECEC6CF}"/>
              </a:ext>
            </a:extLst>
          </p:cNvPr>
          <p:cNvSpPr txBox="1"/>
          <p:nvPr/>
        </p:nvSpPr>
        <p:spPr>
          <a:xfrm>
            <a:off x="4718106" y="2131700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E10EE4-A491-460F-9631-911E7CA52B07}"/>
              </a:ext>
            </a:extLst>
          </p:cNvPr>
          <p:cNvSpPr txBox="1"/>
          <p:nvPr/>
        </p:nvSpPr>
        <p:spPr>
          <a:xfrm>
            <a:off x="4276800" y="2643592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C2EA34-248C-460D-BF26-C6AB16F0A3BF}"/>
              </a:ext>
            </a:extLst>
          </p:cNvPr>
          <p:cNvSpPr txBox="1"/>
          <p:nvPr/>
        </p:nvSpPr>
        <p:spPr>
          <a:xfrm>
            <a:off x="5247170" y="1708534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EC3BE9-5F79-40F5-AFBA-5D45FAEB6C75}"/>
              </a:ext>
            </a:extLst>
          </p:cNvPr>
          <p:cNvSpPr txBox="1"/>
          <p:nvPr/>
        </p:nvSpPr>
        <p:spPr>
          <a:xfrm>
            <a:off x="5141884" y="2291764"/>
            <a:ext cx="27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F6A74F-ECB1-4AD8-90F9-EA1BDE760BA4}"/>
              </a:ext>
            </a:extLst>
          </p:cNvPr>
          <p:cNvSpPr txBox="1"/>
          <p:nvPr/>
        </p:nvSpPr>
        <p:spPr>
          <a:xfrm>
            <a:off x="5808383" y="189844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EC3F76-45DE-4833-837D-7D5796501CBF}"/>
              </a:ext>
            </a:extLst>
          </p:cNvPr>
          <p:cNvSpPr txBox="1"/>
          <p:nvPr/>
        </p:nvSpPr>
        <p:spPr>
          <a:xfrm>
            <a:off x="6564288" y="191866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4DC1F3-411D-449D-AF6E-38C58AE9F03F}"/>
              </a:ext>
            </a:extLst>
          </p:cNvPr>
          <p:cNvSpPr txBox="1"/>
          <p:nvPr/>
        </p:nvSpPr>
        <p:spPr>
          <a:xfrm>
            <a:off x="5903133" y="276055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591169-713D-4B6C-95F3-E081F2925977}"/>
              </a:ext>
            </a:extLst>
          </p:cNvPr>
          <p:cNvSpPr txBox="1"/>
          <p:nvPr/>
        </p:nvSpPr>
        <p:spPr>
          <a:xfrm>
            <a:off x="7223848" y="216086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06C546-F3D3-4B28-BC4C-F218FB5B0EA6}"/>
              </a:ext>
            </a:extLst>
          </p:cNvPr>
          <p:cNvSpPr txBox="1"/>
          <p:nvPr/>
        </p:nvSpPr>
        <p:spPr>
          <a:xfrm>
            <a:off x="7644375" y="1706899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ED64AA0-6F27-4921-97BE-CE3815EC130A}"/>
              </a:ext>
            </a:extLst>
          </p:cNvPr>
          <p:cNvSpPr txBox="1"/>
          <p:nvPr/>
        </p:nvSpPr>
        <p:spPr>
          <a:xfrm>
            <a:off x="7658934" y="287346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EA4483-D89B-4001-8346-EF22456B5B9C}"/>
              </a:ext>
            </a:extLst>
          </p:cNvPr>
          <p:cNvSpPr txBox="1"/>
          <p:nvPr/>
        </p:nvSpPr>
        <p:spPr>
          <a:xfrm>
            <a:off x="7039942" y="3187698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5522C5-AC1E-4A75-B19D-11DE83213CCF}"/>
              </a:ext>
            </a:extLst>
          </p:cNvPr>
          <p:cNvSpPr txBox="1"/>
          <p:nvPr/>
        </p:nvSpPr>
        <p:spPr>
          <a:xfrm>
            <a:off x="6429309" y="3038745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FE8F98C-7210-4AAD-942A-C8CE8AAE50DB}"/>
              </a:ext>
            </a:extLst>
          </p:cNvPr>
          <p:cNvSpPr txBox="1"/>
          <p:nvPr/>
        </p:nvSpPr>
        <p:spPr>
          <a:xfrm>
            <a:off x="8421290" y="286171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18FB498-65B0-4820-A35A-384EF1DFBCC6}"/>
              </a:ext>
            </a:extLst>
          </p:cNvPr>
          <p:cNvSpPr txBox="1"/>
          <p:nvPr/>
        </p:nvSpPr>
        <p:spPr>
          <a:xfrm>
            <a:off x="8136619" y="1960815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FCE121-AE8C-46AE-A695-AE5C458CE573}"/>
              </a:ext>
            </a:extLst>
          </p:cNvPr>
          <p:cNvSpPr txBox="1"/>
          <p:nvPr/>
        </p:nvSpPr>
        <p:spPr>
          <a:xfrm>
            <a:off x="6568735" y="3855701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4E28CC-F3DA-45EC-88D0-7B6730D13566}"/>
              </a:ext>
            </a:extLst>
          </p:cNvPr>
          <p:cNvSpPr txBox="1"/>
          <p:nvPr/>
        </p:nvSpPr>
        <p:spPr>
          <a:xfrm>
            <a:off x="7222914" y="4010858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35EF26B-0F72-455E-B5C5-DFE9892F7B8B}"/>
              </a:ext>
            </a:extLst>
          </p:cNvPr>
          <p:cNvSpPr txBox="1"/>
          <p:nvPr/>
        </p:nvSpPr>
        <p:spPr>
          <a:xfrm>
            <a:off x="7983185" y="3701278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04A904-B12C-44DE-9741-8D6A6EDB8211}"/>
              </a:ext>
            </a:extLst>
          </p:cNvPr>
          <p:cNvSpPr txBox="1"/>
          <p:nvPr/>
        </p:nvSpPr>
        <p:spPr>
          <a:xfrm>
            <a:off x="5804177" y="3651633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8216A2-327A-4FB9-8FF6-4267A002885E}"/>
              </a:ext>
            </a:extLst>
          </p:cNvPr>
          <p:cNvSpPr txBox="1"/>
          <p:nvPr/>
        </p:nvSpPr>
        <p:spPr>
          <a:xfrm>
            <a:off x="5067098" y="3995314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8134AA-09A7-47C2-826A-20BEE3CEBD91}"/>
              </a:ext>
            </a:extLst>
          </p:cNvPr>
          <p:cNvSpPr txBox="1"/>
          <p:nvPr/>
        </p:nvSpPr>
        <p:spPr>
          <a:xfrm>
            <a:off x="4753031" y="316264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ABE3711-714C-4EB8-871A-F10FB31D7482}"/>
              </a:ext>
            </a:extLst>
          </p:cNvPr>
          <p:cNvSpPr txBox="1"/>
          <p:nvPr/>
        </p:nvSpPr>
        <p:spPr>
          <a:xfrm>
            <a:off x="8793112" y="349289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28BFCF-052D-4B8C-8A5E-7AC113B7A641}"/>
              </a:ext>
            </a:extLst>
          </p:cNvPr>
          <p:cNvSpPr txBox="1"/>
          <p:nvPr/>
        </p:nvSpPr>
        <p:spPr>
          <a:xfrm>
            <a:off x="9290898" y="290376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C27FBDA-975E-410A-BFBD-F7D64A0EC140}"/>
              </a:ext>
            </a:extLst>
          </p:cNvPr>
          <p:cNvSpPr txBox="1"/>
          <p:nvPr/>
        </p:nvSpPr>
        <p:spPr>
          <a:xfrm>
            <a:off x="9379332" y="418154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4163683-51E6-4FED-8E9B-3B130C17DA6D}"/>
              </a:ext>
            </a:extLst>
          </p:cNvPr>
          <p:cNvSpPr txBox="1"/>
          <p:nvPr/>
        </p:nvSpPr>
        <p:spPr>
          <a:xfrm>
            <a:off x="8840880" y="469818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65E3BB1-10D2-4B7B-BC7F-7E168AB7614E}"/>
              </a:ext>
            </a:extLst>
          </p:cNvPr>
          <p:cNvSpPr txBox="1"/>
          <p:nvPr/>
        </p:nvSpPr>
        <p:spPr>
          <a:xfrm>
            <a:off x="8251159" y="4490078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63E6860-D9A5-4547-A752-DD2ADD61F682}"/>
              </a:ext>
            </a:extLst>
          </p:cNvPr>
          <p:cNvSpPr txBox="1"/>
          <p:nvPr/>
        </p:nvSpPr>
        <p:spPr>
          <a:xfrm>
            <a:off x="7651326" y="490929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1F346DE-AB00-462F-9C4D-4C080ADF5882}"/>
              </a:ext>
            </a:extLst>
          </p:cNvPr>
          <p:cNvSpPr txBox="1"/>
          <p:nvPr/>
        </p:nvSpPr>
        <p:spPr>
          <a:xfrm>
            <a:off x="6792924" y="460756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4F1F85-47B0-4BDB-B25C-9F426FA0CD7C}"/>
              </a:ext>
            </a:extLst>
          </p:cNvPr>
          <p:cNvSpPr txBox="1"/>
          <p:nvPr/>
        </p:nvSpPr>
        <p:spPr>
          <a:xfrm>
            <a:off x="6155428" y="443280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D71EA97-1B5F-4002-825A-FCE9646141FB}"/>
              </a:ext>
            </a:extLst>
          </p:cNvPr>
          <p:cNvSpPr txBox="1"/>
          <p:nvPr/>
        </p:nvSpPr>
        <p:spPr>
          <a:xfrm>
            <a:off x="8027873" y="5440375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D063437-D3A1-4EB0-84B4-2D5EDD4854F5}"/>
              </a:ext>
            </a:extLst>
          </p:cNvPr>
          <p:cNvSpPr txBox="1"/>
          <p:nvPr/>
        </p:nvSpPr>
        <p:spPr>
          <a:xfrm>
            <a:off x="7212566" y="5367834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41BBE4-9336-42BC-81EB-D1AC0FE87F02}"/>
              </a:ext>
            </a:extLst>
          </p:cNvPr>
          <p:cNvSpPr txBox="1"/>
          <p:nvPr/>
        </p:nvSpPr>
        <p:spPr>
          <a:xfrm>
            <a:off x="6351683" y="530495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10AAB23-E539-44AE-AB70-5EE1D94A93FC}"/>
              </a:ext>
            </a:extLst>
          </p:cNvPr>
          <p:cNvSpPr txBox="1"/>
          <p:nvPr/>
        </p:nvSpPr>
        <p:spPr>
          <a:xfrm>
            <a:off x="9040945" y="557903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A9E633-C910-415F-B8F5-62CF78B5F09E}"/>
              </a:ext>
            </a:extLst>
          </p:cNvPr>
          <p:cNvSpPr txBox="1"/>
          <p:nvPr/>
        </p:nvSpPr>
        <p:spPr>
          <a:xfrm>
            <a:off x="5704291" y="548385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711026-BC6C-4C42-B7B9-AFE9182D2E77}"/>
              </a:ext>
            </a:extLst>
          </p:cNvPr>
          <p:cNvSpPr txBox="1"/>
          <p:nvPr/>
        </p:nvSpPr>
        <p:spPr>
          <a:xfrm>
            <a:off x="5460076" y="465773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C8AFF0-1FFE-42F0-8798-2C875994D066}"/>
              </a:ext>
            </a:extLst>
          </p:cNvPr>
          <p:cNvSpPr txBox="1"/>
          <p:nvPr/>
        </p:nvSpPr>
        <p:spPr>
          <a:xfrm>
            <a:off x="4811892" y="486147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4789F04-067C-4C2A-A52B-6A0A09E03009}"/>
              </a:ext>
            </a:extLst>
          </p:cNvPr>
          <p:cNvSpPr txBox="1"/>
          <p:nvPr/>
        </p:nvSpPr>
        <p:spPr>
          <a:xfrm>
            <a:off x="4199862" y="468070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4D4F1C-419B-4659-BC37-2A34E48A5672}"/>
              </a:ext>
            </a:extLst>
          </p:cNvPr>
          <p:cNvSpPr txBox="1"/>
          <p:nvPr/>
        </p:nvSpPr>
        <p:spPr>
          <a:xfrm>
            <a:off x="2275554" y="4160293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9783F4-745A-4B61-9D7B-9ED1804E2656}"/>
              </a:ext>
            </a:extLst>
          </p:cNvPr>
          <p:cNvSpPr txBox="1"/>
          <p:nvPr/>
        </p:nvSpPr>
        <p:spPr>
          <a:xfrm>
            <a:off x="2973565" y="449605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7A4A76E-9CA6-4DA9-BE04-A9BC6FDB3786}"/>
              </a:ext>
            </a:extLst>
          </p:cNvPr>
          <p:cNvSpPr txBox="1"/>
          <p:nvPr/>
        </p:nvSpPr>
        <p:spPr>
          <a:xfrm>
            <a:off x="3532262" y="4341279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6DA4E8-2BD7-4579-B919-C5CF6E78A20D}"/>
              </a:ext>
            </a:extLst>
          </p:cNvPr>
          <p:cNvSpPr txBox="1"/>
          <p:nvPr/>
        </p:nvSpPr>
        <p:spPr>
          <a:xfrm>
            <a:off x="2583804" y="5140239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FE97566-8C10-40B7-A4B0-21EFA37E36ED}"/>
              </a:ext>
            </a:extLst>
          </p:cNvPr>
          <p:cNvSpPr txBox="1"/>
          <p:nvPr/>
        </p:nvSpPr>
        <p:spPr>
          <a:xfrm>
            <a:off x="3219648" y="540652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B9709A9-1409-451E-8DF3-D0CCDF4CB534}"/>
              </a:ext>
            </a:extLst>
          </p:cNvPr>
          <p:cNvSpPr txBox="1"/>
          <p:nvPr/>
        </p:nvSpPr>
        <p:spPr>
          <a:xfrm>
            <a:off x="3872441" y="5267197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07AFD0-E2BB-45F0-8399-30A7AD8B0659}"/>
              </a:ext>
            </a:extLst>
          </p:cNvPr>
          <p:cNvSpPr txBox="1"/>
          <p:nvPr/>
        </p:nvSpPr>
        <p:spPr>
          <a:xfrm>
            <a:off x="9790671" y="550690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E034B5B-51BB-40AA-AFEF-8A644C2158D8}"/>
              </a:ext>
            </a:extLst>
          </p:cNvPr>
          <p:cNvSpPr txBox="1"/>
          <p:nvPr/>
        </p:nvSpPr>
        <p:spPr>
          <a:xfrm>
            <a:off x="10035734" y="4426786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3E25DF5-E5BB-4FFA-92B9-E330BD05F680}"/>
              </a:ext>
            </a:extLst>
          </p:cNvPr>
          <p:cNvSpPr txBox="1"/>
          <p:nvPr/>
        </p:nvSpPr>
        <p:spPr>
          <a:xfrm>
            <a:off x="9687351" y="353485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3A32C5-1A18-43E5-A3C7-D66ABFC7804E}"/>
              </a:ext>
            </a:extLst>
          </p:cNvPr>
          <p:cNvSpPr txBox="1"/>
          <p:nvPr/>
        </p:nvSpPr>
        <p:spPr>
          <a:xfrm>
            <a:off x="8997173" y="2073582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FBBF057-0902-49C7-8248-EACA9175FEF2}"/>
              </a:ext>
            </a:extLst>
          </p:cNvPr>
          <p:cNvSpPr txBox="1"/>
          <p:nvPr/>
        </p:nvSpPr>
        <p:spPr>
          <a:xfrm>
            <a:off x="2735367" y="353485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EA5D06-B0B4-4D81-A90D-DAF4EFC4979A}"/>
              </a:ext>
            </a:extLst>
          </p:cNvPr>
          <p:cNvSpPr txBox="1"/>
          <p:nvPr/>
        </p:nvSpPr>
        <p:spPr>
          <a:xfrm>
            <a:off x="3692830" y="3232710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96B0F8B-E4CD-473C-9B2E-2D026E8FBBFC}"/>
              </a:ext>
            </a:extLst>
          </p:cNvPr>
          <p:cNvSpPr txBox="1"/>
          <p:nvPr/>
        </p:nvSpPr>
        <p:spPr>
          <a:xfrm>
            <a:off x="4157482" y="3649604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8A03C-CCA9-4986-B219-84DB185090AB}"/>
              </a:ext>
            </a:extLst>
          </p:cNvPr>
          <p:cNvSpPr txBox="1"/>
          <p:nvPr/>
        </p:nvSpPr>
        <p:spPr>
          <a:xfrm>
            <a:off x="5415388" y="3024324"/>
            <a:ext cx="336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#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28340-9BF3-4314-866B-6BCA2807BF1D}"/>
              </a:ext>
            </a:extLst>
          </p:cNvPr>
          <p:cNvSpPr txBox="1"/>
          <p:nvPr/>
        </p:nvSpPr>
        <p:spPr>
          <a:xfrm>
            <a:off x="879788" y="6148279"/>
            <a:ext cx="1056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 a number to each member and using a random number generator (computer or calculator), or placing numbers in a bowl, select the number of samples needed.</a:t>
            </a:r>
          </a:p>
        </p:txBody>
      </p:sp>
    </p:spTree>
    <p:extLst>
      <p:ext uri="{BB962C8B-B14F-4D97-AF65-F5344CB8AC3E}">
        <p14:creationId xmlns:p14="http://schemas.microsoft.com/office/powerpoint/2010/main" val="399249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Systematic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B1E59A-8B07-4938-BEEF-6DB52CF2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975" y="1707209"/>
            <a:ext cx="356827" cy="761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CE51B-A42F-4AAF-AA6C-05BC7439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272" y="1707209"/>
            <a:ext cx="368722" cy="761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E170C2-1348-4FD5-B3F3-731C88C6B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052" y="1719104"/>
            <a:ext cx="350880" cy="749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06C7AF-6897-463E-A1D2-755E0E492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75" y="1719104"/>
            <a:ext cx="380616" cy="74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551AB-FB4B-410C-9E29-6DE578F64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531" y="1725051"/>
            <a:ext cx="356828" cy="743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FDE618-FB44-4457-945A-977A3E6D6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193" y="1719104"/>
            <a:ext cx="374669" cy="749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AE007F-D870-4253-A020-4F723622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55" y="1707209"/>
            <a:ext cx="356827" cy="7612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DD8551-3E1B-4D60-B5FB-41CDB42F0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5084" y="1719104"/>
            <a:ext cx="374669" cy="7493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844837-5BF1-44BC-98B5-7D302C11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514" y="1719104"/>
            <a:ext cx="350880" cy="7493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FB3B41-5ADA-4A8E-8804-E6E8B4875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472" y="1725051"/>
            <a:ext cx="356828" cy="7433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659AAA-3FF4-45C6-998B-88E1EBA99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910" y="1719104"/>
            <a:ext cx="374669" cy="749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0A9718-6C64-4D58-99F8-83FAE2797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884" y="1719104"/>
            <a:ext cx="380616" cy="7493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B05832-1735-44C3-82AD-CB400FF84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95" y="1707209"/>
            <a:ext cx="368722" cy="7612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A177511-DB69-4AB7-B81E-1B316F4E2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402" y="1719104"/>
            <a:ext cx="350880" cy="7493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6B6A7BE-A2D7-48CC-B00B-C13133C35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169" y="1719104"/>
            <a:ext cx="374669" cy="7493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8ABEBB4-3F84-4C08-9BDD-4ECB3378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625" y="1707209"/>
            <a:ext cx="368722" cy="7612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8863B3-8440-4562-B79B-843C493C3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0384" y="1707209"/>
            <a:ext cx="327092" cy="7612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3D3D0BB-FC7C-45B8-BD31-A9561D863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0687" y="1707209"/>
            <a:ext cx="327092" cy="76123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4A6629A-101B-450F-B553-2260F1B89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2040" y="1719104"/>
            <a:ext cx="374669" cy="7493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C02E0E0-D98B-46B5-8A12-632C7EFAA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81" y="1719104"/>
            <a:ext cx="392510" cy="7493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942F8DF-5510-40F2-82A5-AC03A31BF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993" y="1725051"/>
            <a:ext cx="356828" cy="74339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4F00D63-D168-4C6C-87C4-36D9EF619D85}"/>
              </a:ext>
            </a:extLst>
          </p:cNvPr>
          <p:cNvSpPr/>
          <p:nvPr/>
        </p:nvSpPr>
        <p:spPr>
          <a:xfrm>
            <a:off x="766497" y="2468442"/>
            <a:ext cx="3098819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13880-893F-4A40-A761-E9569A2E687C}"/>
              </a:ext>
            </a:extLst>
          </p:cNvPr>
          <p:cNvSpPr txBox="1"/>
          <p:nvPr/>
        </p:nvSpPr>
        <p:spPr>
          <a:xfrm>
            <a:off x="756972" y="1070634"/>
            <a:ext cx="602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5: The first subject is selected by random from the first 5.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21A24F-0E66-4E04-A173-5CF1897F6245}"/>
              </a:ext>
            </a:extLst>
          </p:cNvPr>
          <p:cNvSpPr txBox="1"/>
          <p:nvPr/>
        </p:nvSpPr>
        <p:spPr>
          <a:xfrm>
            <a:off x="1972600" y="140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54C009-C22A-4EA1-A0C5-D7B26AF96C20}"/>
              </a:ext>
            </a:extLst>
          </p:cNvPr>
          <p:cNvSpPr txBox="1"/>
          <p:nvPr/>
        </p:nvSpPr>
        <p:spPr>
          <a:xfrm>
            <a:off x="4427319" y="140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C49320-EE44-494F-AD56-BC0D2BA76460}"/>
              </a:ext>
            </a:extLst>
          </p:cNvPr>
          <p:cNvSpPr txBox="1"/>
          <p:nvPr/>
        </p:nvSpPr>
        <p:spPr>
          <a:xfrm>
            <a:off x="6841134" y="14050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2E5114-F982-483A-B21A-03FFF56E15B9}"/>
              </a:ext>
            </a:extLst>
          </p:cNvPr>
          <p:cNvSpPr txBox="1"/>
          <p:nvPr/>
        </p:nvSpPr>
        <p:spPr>
          <a:xfrm>
            <a:off x="9260847" y="14287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D886F75-4A19-42F1-B973-AA5F13E7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54" y="3628326"/>
            <a:ext cx="356827" cy="76123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5ED47B0-0343-4028-8B7F-6AD5C696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651" y="3628326"/>
            <a:ext cx="368722" cy="76123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A8F246D-6EAB-4EB6-8893-2BED6C01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431" y="3640221"/>
            <a:ext cx="350880" cy="7493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C18763D-9BF0-420A-ACB5-6898227D3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454" y="3640221"/>
            <a:ext cx="380616" cy="7493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C0A57BF-DA16-4AE3-A875-2AC66F282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910" y="3646168"/>
            <a:ext cx="356828" cy="74339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FA0A60B-E941-4002-9011-16843F83D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572" y="3640221"/>
            <a:ext cx="374669" cy="7493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FC8AFB9-8D79-4497-9A29-1AEB422F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34" y="3628326"/>
            <a:ext cx="356827" cy="76123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69779D9-7075-4524-A955-1C60236F6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463" y="3640221"/>
            <a:ext cx="374669" cy="7493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F08351B-FAD9-4C38-8E34-147E81B87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893" y="3640221"/>
            <a:ext cx="350880" cy="7493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401AFD6-85C2-4B28-99AB-14E54F283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851" y="3646168"/>
            <a:ext cx="356828" cy="7433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DE4F7A8-0F95-42A1-9116-1F0DA4883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289" y="3640221"/>
            <a:ext cx="374669" cy="7493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9ABCBFD-D75A-4449-9CF4-511052A0A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263" y="3640221"/>
            <a:ext cx="380616" cy="74933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D388D08-65EF-4FE3-9DF3-9039758F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874" y="3628326"/>
            <a:ext cx="368722" cy="76123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B83F12B-C5E2-4A2F-89C8-2F07A597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81" y="3640221"/>
            <a:ext cx="350880" cy="7493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5F0036D-0EA6-431C-9B0F-9A2B13C84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548" y="3640221"/>
            <a:ext cx="374669" cy="7493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5888C7B-FDA9-4CE2-8B6C-049B8C2B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04" y="3628326"/>
            <a:ext cx="368722" cy="76123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EDAB73C-50A7-4032-A6FA-A3136ACC3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8763" y="3628326"/>
            <a:ext cx="327092" cy="76123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5B2572E-BDD0-4C0B-B982-3A802D2F4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066" y="3628326"/>
            <a:ext cx="327092" cy="76123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05855FA-CEDC-47B4-BB47-B21AACE69B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0419" y="3640221"/>
            <a:ext cx="374669" cy="7493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C0CCF48-81CA-42EC-9DA9-97C34F0A3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060" y="3640221"/>
            <a:ext cx="392510" cy="7493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A6F71AC-DB91-4F7C-8C4A-0F27011A8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372" y="3646168"/>
            <a:ext cx="356828" cy="743391"/>
          </a:xfrm>
          <a:prstGeom prst="rect">
            <a:avLst/>
          </a:prstGeom>
        </p:spPr>
      </p:pic>
      <p:sp>
        <p:nvSpPr>
          <p:cNvPr id="91" name="Arrow: Right 90">
            <a:extLst>
              <a:ext uri="{FF2B5EF4-FFF2-40B4-BE49-F238E27FC236}">
                <a16:creationId xmlns:a16="http://schemas.microsoft.com/office/drawing/2014/main" id="{550EC429-9907-408C-B92A-435F5E49EBDB}"/>
              </a:ext>
            </a:extLst>
          </p:cNvPr>
          <p:cNvSpPr/>
          <p:nvPr/>
        </p:nvSpPr>
        <p:spPr>
          <a:xfrm>
            <a:off x="724876" y="4389559"/>
            <a:ext cx="3098819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C5CC5F4-5C9F-4ECD-81D4-F0EDC7701F58}"/>
              </a:ext>
            </a:extLst>
          </p:cNvPr>
          <p:cNvSpPr txBox="1"/>
          <p:nvPr/>
        </p:nvSpPr>
        <p:spPr>
          <a:xfrm>
            <a:off x="715351" y="2991751"/>
            <a:ext cx="602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4: The first subject is selected by random from the first 4.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3E0E96-EB7F-4534-ABDC-3D4764926270}"/>
              </a:ext>
            </a:extLst>
          </p:cNvPr>
          <p:cNvSpPr txBox="1"/>
          <p:nvPr/>
        </p:nvSpPr>
        <p:spPr>
          <a:xfrm>
            <a:off x="1406038" y="33492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67B8BF-EF1E-4A4D-8BA4-76EB6C0F0EAF}"/>
              </a:ext>
            </a:extLst>
          </p:cNvPr>
          <p:cNvSpPr txBox="1"/>
          <p:nvPr/>
        </p:nvSpPr>
        <p:spPr>
          <a:xfrm>
            <a:off x="3411860" y="33100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344F7C4-9CFF-44B1-AD1D-B8061C55F5CC}"/>
              </a:ext>
            </a:extLst>
          </p:cNvPr>
          <p:cNvSpPr txBox="1"/>
          <p:nvPr/>
        </p:nvSpPr>
        <p:spPr>
          <a:xfrm>
            <a:off x="5294796" y="3289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E36989-F1CB-4F0B-A4CB-8DEF7821B106}"/>
              </a:ext>
            </a:extLst>
          </p:cNvPr>
          <p:cNvSpPr txBox="1"/>
          <p:nvPr/>
        </p:nvSpPr>
        <p:spPr>
          <a:xfrm>
            <a:off x="9219226" y="33498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A176DEA-B076-49EE-9DBC-11DE9F5FA87D}"/>
              </a:ext>
            </a:extLst>
          </p:cNvPr>
          <p:cNvSpPr txBox="1"/>
          <p:nvPr/>
        </p:nvSpPr>
        <p:spPr>
          <a:xfrm>
            <a:off x="7277211" y="32708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E0184D-1BEE-43B2-BED9-AE731F871A9E}"/>
              </a:ext>
            </a:extLst>
          </p:cNvPr>
          <p:cNvSpPr txBox="1"/>
          <p:nvPr/>
        </p:nvSpPr>
        <p:spPr>
          <a:xfrm>
            <a:off x="860060" y="4752275"/>
            <a:ext cx="10279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used if you are selecting records from a data book.</a:t>
            </a:r>
          </a:p>
          <a:p>
            <a:r>
              <a:rPr lang="en-US" dirty="0"/>
              <a:t>Keep in mind the size of your population to sample, divide it by the number of samples needed, then that will be your interval.</a:t>
            </a:r>
          </a:p>
          <a:p>
            <a:r>
              <a:rPr lang="en-US" dirty="0"/>
              <a:t>E.g., population N = 150, samples needed n= 25, interval 150 / 25 = 6. </a:t>
            </a:r>
          </a:p>
        </p:txBody>
      </p:sp>
    </p:spTree>
    <p:extLst>
      <p:ext uri="{BB962C8B-B14F-4D97-AF65-F5344CB8AC3E}">
        <p14:creationId xmlns:p14="http://schemas.microsoft.com/office/powerpoint/2010/main" val="219184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Stratified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191FF-D85E-489A-BDB0-76D97650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36" y="1763078"/>
            <a:ext cx="356827" cy="761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DFA5B-C5C4-4615-AECB-FE5A17F8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2" y="2760556"/>
            <a:ext cx="368722" cy="761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04CF2-3D59-49A7-88A3-BCDB91533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82" y="3429007"/>
            <a:ext cx="327092" cy="761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FE37A-513A-41B0-ABF0-15383DC79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17" y="1684944"/>
            <a:ext cx="350880" cy="749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69B589-84CB-41EB-A495-DB0E48F7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49" y="2000888"/>
            <a:ext cx="380616" cy="74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8768D2-A9B4-4A25-9041-C36E8A4FE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08" y="1706899"/>
            <a:ext cx="356828" cy="743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EDE2B7-E6AC-4493-A4FE-957F3EEAC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914" y="2875357"/>
            <a:ext cx="362775" cy="7493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EC128F-3E0A-421C-A771-61AE1B993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4" y="4190239"/>
            <a:ext cx="374669" cy="749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410AE-3EA7-4888-BF6F-FE5A835D47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558" y="5039872"/>
            <a:ext cx="392510" cy="749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B81043-171D-45F5-933E-1FA6DEE47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676" y="1760698"/>
            <a:ext cx="374669" cy="749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EC274B-569B-4624-B3ED-1D02868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5" y="1537444"/>
            <a:ext cx="356827" cy="761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E4DB0F-A364-44D6-B5D3-339C44A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5" y="3746000"/>
            <a:ext cx="368722" cy="761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2959A7-0C83-40EE-B57F-7A3230499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45" y="4428725"/>
            <a:ext cx="327092" cy="7612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24EB9C-11C4-4A00-A2BC-5A275273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60" y="2670388"/>
            <a:ext cx="350880" cy="7493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CE88D0-D7EE-4F5A-9731-670EFD43E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220" y="3487082"/>
            <a:ext cx="380616" cy="74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75A289-EE46-4085-9B0E-06FCE4BB4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650" y="2692343"/>
            <a:ext cx="356828" cy="7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06AC1-5A32-468B-93B0-619722D3F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2033" y="5189957"/>
            <a:ext cx="362775" cy="749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2A8D8-9C79-4DFF-8439-7D9CBE70A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650" y="4657183"/>
            <a:ext cx="374669" cy="749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D3EE70-5FA4-4339-A87A-3DDE02530F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7595" y="3757895"/>
            <a:ext cx="392510" cy="749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180DC76-5266-4CCF-836A-CC594E3E8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889" y="2506128"/>
            <a:ext cx="374669" cy="749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C7839-CE59-4863-8B0E-08FAE173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99" y="3312770"/>
            <a:ext cx="356827" cy="7612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FB29AE-05EE-43B1-9B64-54A137CE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1" y="4236420"/>
            <a:ext cx="368722" cy="761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8B9BD1-41B9-47B1-8B93-8F91A7BC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3" y="5039872"/>
            <a:ext cx="327092" cy="7612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6C10D2-1ECF-4A92-B094-0C2E0297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9" y="2813029"/>
            <a:ext cx="350880" cy="749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CF14E1-C9CC-46D1-A3F3-954B0A5B5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66" y="4121383"/>
            <a:ext cx="380616" cy="7493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16C02C-4CFF-44E6-BCE0-8DCBB5E2A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50" y="2532065"/>
            <a:ext cx="356828" cy="7433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738465-74E3-41EF-A024-CE27A5251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38" y="5141966"/>
            <a:ext cx="362775" cy="749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B27DFB-92EC-49DF-98C5-65EBF485E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711" y="5236145"/>
            <a:ext cx="374669" cy="7493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E98E14-A37D-4182-A4E6-304C52491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932" y="4392628"/>
            <a:ext cx="392510" cy="7493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97B702-DADB-46EC-8653-FDF6CE468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513" y="2344421"/>
            <a:ext cx="374669" cy="749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E6EED6-77C1-4672-B8B7-82468E248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55" y="1411792"/>
            <a:ext cx="380616" cy="7493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877125-C694-473C-B113-BC05565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83" y="5156745"/>
            <a:ext cx="356827" cy="7612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118175-FF85-4C84-AC4D-58B147FA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5" y="3901896"/>
            <a:ext cx="368722" cy="7612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BEBB34-510B-47FE-8AFB-671A173CC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17" y="2663284"/>
            <a:ext cx="374669" cy="7493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030BC-0A69-45A8-A0DA-191E72D86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953" y="1782350"/>
            <a:ext cx="368722" cy="7612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63A94B-9A20-4200-BCB4-72CFBC513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594" y="4663129"/>
            <a:ext cx="356828" cy="7433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7391E-423A-4E23-9521-313BBEE4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485" y="1502540"/>
            <a:ext cx="350880" cy="7493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374587-C5BD-4F79-BA69-42A0D5E6F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972" y="3299110"/>
            <a:ext cx="380616" cy="7493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CAF12F-3BA0-4C68-9DFE-48C7540D4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048" y="3993252"/>
            <a:ext cx="356828" cy="7433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DA9C22-A308-40D1-A964-8BD7E8D92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094" y="3283199"/>
            <a:ext cx="362775" cy="7493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35BA44-AFAD-442E-9B3C-93E341F9A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467" y="5259191"/>
            <a:ext cx="374669" cy="7493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539E791-84AE-44E1-AC84-5EFAD208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57" y="4264774"/>
            <a:ext cx="356827" cy="7612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2DC308-3C26-4CDB-9742-E0D6EC68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14" y="5333451"/>
            <a:ext cx="368722" cy="7612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2AC0D04-084A-4E88-801D-30816E06E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0" y="4159958"/>
            <a:ext cx="374669" cy="7493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3BB247-8D24-464A-BA2D-6FDFBE031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89" y="4486807"/>
            <a:ext cx="350880" cy="7493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3697C2D-B761-4971-BD96-9BAB6DD1FD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754" y="1428279"/>
            <a:ext cx="374669" cy="7493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40B4B5-275B-42BD-A631-A3A9FFF13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580" y="3399945"/>
            <a:ext cx="392510" cy="7493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41BA767-BAD0-4975-89CF-990D1C9C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09" y="2750226"/>
            <a:ext cx="368722" cy="7612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6A6A3-5143-41CD-A9D7-EE6470ED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1" y="2185265"/>
            <a:ext cx="327092" cy="7612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499674-94DA-49D2-AE02-8F15D8D90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06" y="3032006"/>
            <a:ext cx="327092" cy="76123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CABB97-D95D-4D45-B5D9-79BF4DF9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18" y="4909296"/>
            <a:ext cx="380616" cy="7493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253010A-0AF0-4225-B387-3F709DF01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302" y="1918060"/>
            <a:ext cx="374669" cy="7493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F7BF09E-54D1-43F7-8BA0-BE9D5FE5A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863" y="1640969"/>
            <a:ext cx="392510" cy="7493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575F6E5-8025-4452-A9C9-B86F949AF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476" y="3012924"/>
            <a:ext cx="356828" cy="7433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02AB3F3-1A6E-4680-AE7F-034E0873F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846" y="3607990"/>
            <a:ext cx="374669" cy="74933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C93A31C-42A7-41FD-BF9B-85A8690BC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24" y="4410134"/>
            <a:ext cx="350880" cy="7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7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Stratified Sampling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191FF-D85E-489A-BDB0-76D97650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36" y="1763078"/>
            <a:ext cx="356827" cy="761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BDFA5B-C5C4-4615-AECB-FE5A17F8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2" y="2760556"/>
            <a:ext cx="368722" cy="761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04CF2-3D59-49A7-88A3-BCDB91533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82" y="3429007"/>
            <a:ext cx="327092" cy="7612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FE37A-513A-41B0-ABF0-15383DC79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17" y="1684944"/>
            <a:ext cx="350880" cy="749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69B589-84CB-41EB-A495-DB0E48F79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49" y="2000888"/>
            <a:ext cx="380616" cy="74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8768D2-A9B4-4A25-9041-C36E8A4FE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08" y="1706899"/>
            <a:ext cx="356828" cy="743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EDE2B7-E6AC-4493-A4FE-957F3EEAC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914" y="2875357"/>
            <a:ext cx="362775" cy="7493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EC128F-3E0A-421C-A771-61AE1B993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4" y="4190239"/>
            <a:ext cx="374669" cy="749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C410AE-3EA7-4888-BF6F-FE5A835D47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558" y="5039872"/>
            <a:ext cx="392510" cy="749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B81043-171D-45F5-933E-1FA6DEE47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676" y="1760698"/>
            <a:ext cx="374669" cy="749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EC274B-569B-4624-B3ED-1D02868B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5" y="1537444"/>
            <a:ext cx="356827" cy="7612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E4DB0F-A364-44D6-B5D3-339C44A4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5" y="3746000"/>
            <a:ext cx="368722" cy="7612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2959A7-0C83-40EE-B57F-7A3230499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45" y="4428725"/>
            <a:ext cx="327092" cy="7612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24EB9C-11C4-4A00-A2BC-5A275273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60" y="2670388"/>
            <a:ext cx="350880" cy="7493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CE88D0-D7EE-4F5A-9731-670EFD43E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220" y="3487082"/>
            <a:ext cx="380616" cy="749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75A289-EE46-4085-9B0E-06FCE4BB4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650" y="2692343"/>
            <a:ext cx="356828" cy="7433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06AC1-5A32-468B-93B0-619722D3F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2033" y="5189957"/>
            <a:ext cx="362775" cy="7493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2A8D8-9C79-4DFF-8439-7D9CBE70A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650" y="4657183"/>
            <a:ext cx="374669" cy="749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D3EE70-5FA4-4339-A87A-3DDE02530F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7595" y="3757895"/>
            <a:ext cx="392510" cy="7493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180DC76-5266-4CCF-836A-CC594E3E8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889" y="2506128"/>
            <a:ext cx="374669" cy="749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C7839-CE59-4863-8B0E-08FAE173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799" y="3312770"/>
            <a:ext cx="356827" cy="7612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FB29AE-05EE-43B1-9B64-54A137CE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1" y="4236420"/>
            <a:ext cx="368722" cy="7612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8B9BD1-41B9-47B1-8B93-8F91A7BC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3" y="5039872"/>
            <a:ext cx="327092" cy="7612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6C10D2-1ECF-4A92-B094-0C2E0297F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9" y="2813029"/>
            <a:ext cx="350880" cy="7493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CF14E1-C9CC-46D1-A3F3-954B0A5B5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66" y="4121383"/>
            <a:ext cx="380616" cy="7493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C16C02C-4CFF-44E6-BCE0-8DCBB5E2A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50" y="2532065"/>
            <a:ext cx="356828" cy="7433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738465-74E3-41EF-A024-CE27A52513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38" y="5141966"/>
            <a:ext cx="362775" cy="7493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B27DFB-92EC-49DF-98C5-65EBF485E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1711" y="5236145"/>
            <a:ext cx="374669" cy="7493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E98E14-A37D-4182-A4E6-304C52491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932" y="4392628"/>
            <a:ext cx="392510" cy="7493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97B702-DADB-46EC-8653-FDF6CE468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513" y="2344421"/>
            <a:ext cx="374669" cy="7493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E6EED6-77C1-4672-B8B7-82468E248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55" y="1411792"/>
            <a:ext cx="380616" cy="7493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877125-C694-473C-B113-BC055654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283" y="5156745"/>
            <a:ext cx="356827" cy="7612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118175-FF85-4C84-AC4D-58B147FA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5" y="3901896"/>
            <a:ext cx="368722" cy="7612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BEBB34-510B-47FE-8AFB-671A173CC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17" y="2663284"/>
            <a:ext cx="374669" cy="7493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82030BC-0A69-45A8-A0DA-191E72D86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953" y="1782350"/>
            <a:ext cx="368722" cy="7612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63A94B-9A20-4200-BCB4-72CFBC513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594" y="4663129"/>
            <a:ext cx="356828" cy="7433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907391E-423A-4E23-9521-313BBEE4E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485" y="1502540"/>
            <a:ext cx="350880" cy="7493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374587-C5BD-4F79-BA69-42A0D5E6F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972" y="3299110"/>
            <a:ext cx="380616" cy="7493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CAF12F-3BA0-4C68-9DFE-48C7540D4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9048" y="3993252"/>
            <a:ext cx="356828" cy="7433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3DA9C22-A308-40D1-A964-8BD7E8D92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094" y="3283199"/>
            <a:ext cx="362775" cy="7493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35BA44-AFAD-442E-9B3C-93E341F9A9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1467" y="5259191"/>
            <a:ext cx="374669" cy="7493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539E791-84AE-44E1-AC84-5EFAD208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57" y="4264774"/>
            <a:ext cx="356827" cy="7612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2DC308-3C26-4CDB-9742-E0D6EC68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14" y="5333451"/>
            <a:ext cx="368722" cy="7612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2AC0D04-084A-4E88-801D-30816E06E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0" y="4159958"/>
            <a:ext cx="374669" cy="7493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D3BB247-8D24-464A-BA2D-6FDFBE031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89" y="4486807"/>
            <a:ext cx="350880" cy="7493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3697C2D-B761-4971-BD96-9BAB6DD1FD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754" y="1428279"/>
            <a:ext cx="374669" cy="7493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40B4B5-275B-42BD-A631-A3A9FFF13B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580" y="3399945"/>
            <a:ext cx="392510" cy="7493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41BA767-BAD0-4975-89CF-990D1C9C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09" y="2750226"/>
            <a:ext cx="368722" cy="76123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DB6A6A3-5143-41CD-A9D7-EE6470ED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1" y="2185265"/>
            <a:ext cx="327092" cy="76123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F499674-94DA-49D2-AE02-8F15D8D90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06" y="3032006"/>
            <a:ext cx="327092" cy="76123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CABB97-D95D-4D45-B5D9-79BF4DF9E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18" y="4909296"/>
            <a:ext cx="380616" cy="7493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253010A-0AF0-4225-B387-3F709DF01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7302" y="1918060"/>
            <a:ext cx="374669" cy="7493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F7BF09E-54D1-43F7-8BA0-BE9D5FE5A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863" y="1640969"/>
            <a:ext cx="392510" cy="7493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575F6E5-8025-4452-A9C9-B86F949AF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476" y="3012924"/>
            <a:ext cx="356828" cy="7433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02AB3F3-1A6E-4680-AE7F-034E0873F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846" y="3607990"/>
            <a:ext cx="374669" cy="74933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C93A31C-42A7-41FD-BF9B-85A8690BC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24" y="4410134"/>
            <a:ext cx="350880" cy="7493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A2DC10-30E9-4489-BBB7-9DC088DB7989}"/>
              </a:ext>
            </a:extLst>
          </p:cNvPr>
          <p:cNvCxnSpPr/>
          <p:nvPr/>
        </p:nvCxnSpPr>
        <p:spPr>
          <a:xfrm>
            <a:off x="4601178" y="1303890"/>
            <a:ext cx="0" cy="49434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343989-1562-44A0-9941-95841094EBDC}"/>
              </a:ext>
            </a:extLst>
          </p:cNvPr>
          <p:cNvCxnSpPr/>
          <p:nvPr/>
        </p:nvCxnSpPr>
        <p:spPr>
          <a:xfrm>
            <a:off x="7305729" y="1247793"/>
            <a:ext cx="0" cy="49434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3658F1-BDCC-48A4-B177-8CCC31E39A1E}"/>
              </a:ext>
            </a:extLst>
          </p:cNvPr>
          <p:cNvCxnSpPr>
            <a:cxnSpLocks/>
          </p:cNvCxnSpPr>
          <p:nvPr/>
        </p:nvCxnSpPr>
        <p:spPr>
          <a:xfrm flipH="1" flipV="1">
            <a:off x="1767805" y="3621406"/>
            <a:ext cx="8754677" cy="143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6038C24-6905-4065-86E3-9C98089031AC}"/>
              </a:ext>
            </a:extLst>
          </p:cNvPr>
          <p:cNvSpPr txBox="1"/>
          <p:nvPr/>
        </p:nvSpPr>
        <p:spPr>
          <a:xfrm>
            <a:off x="1629252" y="6241914"/>
            <a:ext cx="920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the population in groups based on a particular characteristic important for the study.</a:t>
            </a:r>
          </a:p>
        </p:txBody>
      </p:sp>
    </p:spTree>
    <p:extLst>
      <p:ext uri="{BB962C8B-B14F-4D97-AF65-F5344CB8AC3E}">
        <p14:creationId xmlns:p14="http://schemas.microsoft.com/office/powerpoint/2010/main" val="115109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EBCFF4-5A4F-4940-8574-5963FF82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55" y="1585827"/>
            <a:ext cx="4277002" cy="427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67CA7B-A89A-1647-B6A0-C35E200BF572}"/>
              </a:ext>
            </a:extLst>
          </p:cNvPr>
          <p:cNvSpPr txBox="1">
            <a:spLocks/>
          </p:cNvSpPr>
          <p:nvPr/>
        </p:nvSpPr>
        <p:spPr>
          <a:xfrm>
            <a:off x="4775200" y="3293543"/>
            <a:ext cx="2641600" cy="719305"/>
          </a:xfrm>
          <a:prstGeom prst="rect">
            <a:avLst/>
          </a:prstGeom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  <a:latin typeface="+mn-lt"/>
              </a:rPr>
              <a:t>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3414" y="3293543"/>
            <a:ext cx="214191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Data Collection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9724" y="5395803"/>
            <a:ext cx="182926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4518" y="1517123"/>
            <a:ext cx="1835226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Presentation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C9BD5DA-62F3-4A78-9422-5A60CBF4A6F2}"/>
              </a:ext>
            </a:extLst>
          </p:cNvPr>
          <p:cNvSpPr/>
          <p:nvPr/>
        </p:nvSpPr>
        <p:spPr>
          <a:xfrm>
            <a:off x="2445467" y="2259358"/>
            <a:ext cx="473347" cy="854630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32AA1-1D0A-4460-B80E-AD00F07F0DAE}"/>
              </a:ext>
            </a:extLst>
          </p:cNvPr>
          <p:cNvSpPr txBox="1"/>
          <p:nvPr/>
        </p:nvSpPr>
        <p:spPr>
          <a:xfrm>
            <a:off x="6388004" y="5616709"/>
            <a:ext cx="1251219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72687-9B66-43D0-B519-B1DC14CE7E84}"/>
              </a:ext>
            </a:extLst>
          </p:cNvPr>
          <p:cNvSpPr txBox="1"/>
          <p:nvPr/>
        </p:nvSpPr>
        <p:spPr>
          <a:xfrm>
            <a:off x="8052131" y="3146198"/>
            <a:ext cx="2000142" cy="861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Conclusions/</a:t>
            </a:r>
          </a:p>
          <a:p>
            <a:pPr algn="ctr"/>
            <a:r>
              <a:rPr lang="en-US" sz="2400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166460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Stratified 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4D80B-7F72-48FF-8C0F-D77AF23D1D6F}"/>
              </a:ext>
            </a:extLst>
          </p:cNvPr>
          <p:cNvGrpSpPr/>
          <p:nvPr/>
        </p:nvGrpSpPr>
        <p:grpSpPr>
          <a:xfrm>
            <a:off x="1767805" y="1114426"/>
            <a:ext cx="8754677" cy="5340013"/>
            <a:chOff x="1767805" y="1114426"/>
            <a:chExt cx="8754677" cy="53400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7191FF-D85E-489A-BDB0-76D97650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3205" y="1772474"/>
              <a:ext cx="356827" cy="7612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BDFA5B-C5C4-4615-AECB-FE5A17F8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7338" y="2523587"/>
              <a:ext cx="368722" cy="7612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A04CF2-3D59-49A7-88A3-BCDB9153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4765" y="3817141"/>
              <a:ext cx="327092" cy="761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CFE37A-513A-41B0-ABF0-15383DC79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5766" y="1371091"/>
              <a:ext cx="350880" cy="7493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69B589-84CB-41EB-A495-DB0E48F7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0098" y="1687035"/>
              <a:ext cx="380616" cy="7493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8768D2-A9B4-4A25-9041-C36E8A4F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857" y="1393046"/>
              <a:ext cx="356828" cy="7433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EDE2B7-E6AC-4493-A4FE-957F3EEA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6635" y="2733222"/>
              <a:ext cx="362775" cy="7493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EC128F-3E0A-421C-A771-61AE1B99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1028" y="4416529"/>
              <a:ext cx="374669" cy="7493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10AE-3EA7-4888-BF6F-FE5A835D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9442" y="5266162"/>
              <a:ext cx="392510" cy="749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B81043-171D-45F5-933E-1FA6DEE4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6402" y="1523729"/>
              <a:ext cx="374669" cy="7493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EC274B-569B-4624-B3ED-1D02868B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951" y="1300475"/>
              <a:ext cx="356827" cy="7612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E4DB0F-A364-44D6-B5D3-339C44A4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9139" y="3972290"/>
              <a:ext cx="368722" cy="76123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2959A7-0C83-40EE-B57F-7A323049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829" y="4655015"/>
              <a:ext cx="327092" cy="76123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24EB9C-11C4-4A00-A2BC-5A275273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8429" y="2679784"/>
              <a:ext cx="350880" cy="7493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CE88D0-D7EE-4F5A-9731-670EFD43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7517" y="3846837"/>
              <a:ext cx="380616" cy="7493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75A289-EE46-4085-9B0E-06FCE4BB4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5519" y="2701739"/>
              <a:ext cx="356828" cy="74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506AC1-5A32-468B-93B0-619722D3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0330" y="5549712"/>
              <a:ext cx="362775" cy="7493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82A8D8-9C79-4DFF-8439-7D9CBE70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6947" y="5016938"/>
              <a:ext cx="374669" cy="7493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D3EE70-5FA4-4339-A87A-3DDE02530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8149" y="3915149"/>
              <a:ext cx="392510" cy="7493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80DC76-5266-4CCF-836A-CC594E3E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68738" y="2192275"/>
              <a:ext cx="374669" cy="7493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4C7839-CE59-4863-8B0E-08FAE173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082" y="3700904"/>
              <a:ext cx="356827" cy="76123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2FB29AE-05EE-43B1-9B64-54A137CE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244" y="4624554"/>
              <a:ext cx="368722" cy="7612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8B9BD1-41B9-47B1-8B93-8F91A7BC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76" y="5428006"/>
              <a:ext cx="327092" cy="761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6C10D2-1ECF-4A92-B094-0C2E0297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528" y="2499176"/>
              <a:ext cx="350880" cy="7493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CF14E1-C9CC-46D1-A3F3-954B0A5B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449" y="4509517"/>
              <a:ext cx="380616" cy="7493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16C02C-4CFF-44E6-BCE0-8DCBB5E2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7076" y="2295096"/>
              <a:ext cx="356828" cy="7433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738465-74E3-41EF-A024-CE27A525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5621" y="5530100"/>
              <a:ext cx="362775" cy="7493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7B27DFB-92EC-49DF-98C5-65EBF485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7595" y="5462435"/>
              <a:ext cx="374669" cy="7493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8E98E14-A37D-4182-A4E6-304C52491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4215" y="4780762"/>
              <a:ext cx="392510" cy="7493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97B702-DADB-46EC-8653-FDF6CE46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9239" y="2107452"/>
              <a:ext cx="374669" cy="7493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1E6EED6-77C1-4672-B8B7-82468E24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5981" y="1174823"/>
              <a:ext cx="380616" cy="7493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877125-C694-473C-B113-BC055654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055" y="5413504"/>
              <a:ext cx="356827" cy="7612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118175-FF85-4C84-AC4D-58B147FA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8928" y="4290030"/>
              <a:ext cx="368722" cy="76123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7BEBB34-510B-47FE-8AFB-671A173C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60786" y="2672680"/>
              <a:ext cx="374669" cy="74933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2030BC-0A69-45A8-A0DA-191E72D8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4822" y="1791746"/>
              <a:ext cx="368722" cy="76123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A63A94B-9A20-4200-BCB4-72CFBC513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8478" y="4889419"/>
              <a:ext cx="356828" cy="74339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907391E-423A-4E23-9521-313BBEE4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354" y="1511936"/>
              <a:ext cx="350880" cy="74933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2374587-C5BD-4F79-BA69-42A0D5E6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4269" y="3658865"/>
              <a:ext cx="380616" cy="74933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CAF12F-3BA0-4C68-9DFE-48C7540D4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7345" y="4353007"/>
              <a:ext cx="356828" cy="74339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3DA9C22-A308-40D1-A964-8BD7E8D9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4173" y="3727142"/>
              <a:ext cx="362775" cy="74933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535BA44-AFAD-442E-9B3C-93E341F9A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79764" y="5618946"/>
              <a:ext cx="374669" cy="74933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539E791-84AE-44E1-AC84-5EFAD208B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4054" y="4624529"/>
              <a:ext cx="356827" cy="76123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2DC308-3C26-4CDB-9742-E0D6EC68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3011" y="5693206"/>
              <a:ext cx="368722" cy="76123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2AC0D04-084A-4E88-801D-30816E06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24827" y="4519713"/>
              <a:ext cx="374669" cy="74933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3BB247-8D24-464A-BA2D-6FDFBE03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6386" y="4846562"/>
              <a:ext cx="350880" cy="74933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3697C2D-B761-4971-BD96-9BAB6DD1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3603" y="1114426"/>
              <a:ext cx="374669" cy="74933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640B4B5-275B-42BD-A631-A3A9FFF1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4464" y="3626235"/>
              <a:ext cx="392510" cy="74933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41BA767-BAD0-4975-89CF-990D1C9C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2158" y="2436373"/>
              <a:ext cx="368722" cy="7612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B6A6A3-5143-41CD-A9D7-EE6470ED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3540" y="1871412"/>
              <a:ext cx="327092" cy="76123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F499674-94DA-49D2-AE02-8F15D8D9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732" y="2795037"/>
              <a:ext cx="327092" cy="76123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DCABB97-D95D-4D45-B5D9-79BF4DF9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9501" y="5297430"/>
              <a:ext cx="380616" cy="74933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253010A-0AF0-4225-B387-3F709DF0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4171" y="1927456"/>
              <a:ext cx="374669" cy="74933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F7BF09E-54D1-43F7-8BA0-BE9D5FE5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6589" y="1404000"/>
              <a:ext cx="392510" cy="74933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575F6E5-8025-4452-A9C9-B86F949AF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8325" y="2699071"/>
              <a:ext cx="356828" cy="74339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02AB3F3-1A6E-4680-AE7F-034E0873F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3730" y="3834280"/>
              <a:ext cx="374669" cy="74933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C93A31C-42A7-41FD-BF9B-85A8690B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8808" y="4636424"/>
              <a:ext cx="350880" cy="74933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A2DC10-30E9-4489-BBB7-9DC088DB7989}"/>
                </a:ext>
              </a:extLst>
            </p:cNvPr>
            <p:cNvCxnSpPr/>
            <p:nvPr/>
          </p:nvCxnSpPr>
          <p:spPr>
            <a:xfrm>
              <a:off x="4601178" y="1303890"/>
              <a:ext cx="0" cy="4943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343989-1562-44A0-9941-95841094EBDC}"/>
                </a:ext>
              </a:extLst>
            </p:cNvPr>
            <p:cNvCxnSpPr/>
            <p:nvPr/>
          </p:nvCxnSpPr>
          <p:spPr>
            <a:xfrm>
              <a:off x="7305729" y="1247793"/>
              <a:ext cx="0" cy="4943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3658F1-BDCC-48A4-B177-8CCC31E39A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805" y="3621406"/>
              <a:ext cx="8754677" cy="14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68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Stratified Sampling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84D80B-7F72-48FF-8C0F-D77AF23D1D6F}"/>
              </a:ext>
            </a:extLst>
          </p:cNvPr>
          <p:cNvGrpSpPr/>
          <p:nvPr/>
        </p:nvGrpSpPr>
        <p:grpSpPr>
          <a:xfrm>
            <a:off x="1767805" y="1114426"/>
            <a:ext cx="8754677" cy="5340013"/>
            <a:chOff x="1767805" y="1114426"/>
            <a:chExt cx="8754677" cy="53400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7191FF-D85E-489A-BDB0-76D97650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3205" y="1772474"/>
              <a:ext cx="356827" cy="7612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BDFA5B-C5C4-4615-AECB-FE5A17F8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7338" y="2523587"/>
              <a:ext cx="368722" cy="7612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A04CF2-3D59-49A7-88A3-BCDB91533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4765" y="3817141"/>
              <a:ext cx="327092" cy="761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CFE37A-513A-41B0-ABF0-15383DC79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5766" y="1371091"/>
              <a:ext cx="350880" cy="7493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69B589-84CB-41EB-A495-DB0E48F7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0098" y="1687035"/>
              <a:ext cx="380616" cy="7493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8768D2-A9B4-4A25-9041-C36E8A4F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857" y="1393046"/>
              <a:ext cx="356828" cy="7433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EDE2B7-E6AC-4493-A4FE-957F3EEA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6635" y="2733222"/>
              <a:ext cx="362775" cy="7493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EC128F-3E0A-421C-A771-61AE1B99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1028" y="4416529"/>
              <a:ext cx="374669" cy="7493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10AE-3EA7-4888-BF6F-FE5A835D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89442" y="5266162"/>
              <a:ext cx="392510" cy="7493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B81043-171D-45F5-933E-1FA6DEE47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6402" y="1523729"/>
              <a:ext cx="374669" cy="7493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EC274B-569B-4624-B3ED-1D02868B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951" y="1300475"/>
              <a:ext cx="356827" cy="7612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E4DB0F-A364-44D6-B5D3-339C44A4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9139" y="3972290"/>
              <a:ext cx="368722" cy="76123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2959A7-0C83-40EE-B57F-7A323049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829" y="4655015"/>
              <a:ext cx="327092" cy="76123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24EB9C-11C4-4A00-A2BC-5A275273E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8429" y="2679784"/>
              <a:ext cx="350880" cy="7493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CE88D0-D7EE-4F5A-9731-670EFD43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7517" y="3846837"/>
              <a:ext cx="380616" cy="7493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75A289-EE46-4085-9B0E-06FCE4BB4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5519" y="2701739"/>
              <a:ext cx="356828" cy="74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506AC1-5A32-468B-93B0-619722D3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20330" y="5549712"/>
              <a:ext cx="362775" cy="7493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82A8D8-9C79-4DFF-8439-7D9CBE70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6947" y="5016938"/>
              <a:ext cx="374669" cy="7493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D3EE70-5FA4-4339-A87A-3DDE02530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88149" y="3915149"/>
              <a:ext cx="392510" cy="7493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80DC76-5266-4CCF-836A-CC594E3E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68738" y="2192275"/>
              <a:ext cx="374669" cy="7493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4C7839-CE59-4863-8B0E-08FAE1738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082" y="3700904"/>
              <a:ext cx="356827" cy="76123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2FB29AE-05EE-43B1-9B64-54A137CE1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244" y="4624554"/>
              <a:ext cx="368722" cy="76123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8B9BD1-41B9-47B1-8B93-8F91A7BC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76" y="5428006"/>
              <a:ext cx="327092" cy="761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6C10D2-1ECF-4A92-B094-0C2E0297F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0528" y="2499176"/>
              <a:ext cx="350880" cy="7493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CF14E1-C9CC-46D1-A3F3-954B0A5B5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4449" y="4509517"/>
              <a:ext cx="380616" cy="7493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C16C02C-4CFF-44E6-BCE0-8DCBB5E2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7076" y="2295096"/>
              <a:ext cx="356828" cy="7433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4738465-74E3-41EF-A024-CE27A525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5621" y="5530100"/>
              <a:ext cx="362775" cy="74933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7B27DFB-92EC-49DF-98C5-65EBF485E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7595" y="5462435"/>
              <a:ext cx="374669" cy="7493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8E98E14-A37D-4182-A4E6-304C52491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14215" y="4780762"/>
              <a:ext cx="392510" cy="7493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97B702-DADB-46EC-8653-FDF6CE46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19239" y="2107452"/>
              <a:ext cx="374669" cy="7493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1E6EED6-77C1-4672-B8B7-82468E248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5981" y="1174823"/>
              <a:ext cx="380616" cy="7493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6877125-C694-473C-B113-BC0556542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055" y="5413504"/>
              <a:ext cx="356827" cy="76123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118175-FF85-4C84-AC4D-58B147FA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8928" y="4290030"/>
              <a:ext cx="368722" cy="76123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7BEBB34-510B-47FE-8AFB-671A173C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60786" y="2672680"/>
              <a:ext cx="374669" cy="74933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2030BC-0A69-45A8-A0DA-191E72D8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4822" y="1791746"/>
              <a:ext cx="368722" cy="76123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A63A94B-9A20-4200-BCB4-72CFBC513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8478" y="4889419"/>
              <a:ext cx="356828" cy="74339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907391E-423A-4E23-9521-313BBEE4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354" y="1511936"/>
              <a:ext cx="350880" cy="74933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2374587-C5BD-4F79-BA69-42A0D5E6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4269" y="3658865"/>
              <a:ext cx="380616" cy="74933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2CAF12F-3BA0-4C68-9DFE-48C7540D4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7345" y="4353007"/>
              <a:ext cx="356828" cy="74339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3DA9C22-A308-40D1-A964-8BD7E8D9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4173" y="3727142"/>
              <a:ext cx="362775" cy="74933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535BA44-AFAD-442E-9B3C-93E341F9A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79764" y="5618946"/>
              <a:ext cx="374669" cy="74933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539E791-84AE-44E1-AC84-5EFAD208B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4054" y="4624529"/>
              <a:ext cx="356827" cy="76123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D2DC308-3C26-4CDB-9742-E0D6EC68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3011" y="5693206"/>
              <a:ext cx="368722" cy="76123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2AC0D04-084A-4E88-801D-30816E06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24827" y="4519713"/>
              <a:ext cx="374669" cy="74933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3BB247-8D24-464A-BA2D-6FDFBE03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6386" y="4846562"/>
              <a:ext cx="350880" cy="74933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3697C2D-B761-4971-BD96-9BAB6DD1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3603" y="1114426"/>
              <a:ext cx="374669" cy="74933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640B4B5-275B-42BD-A631-A3A9FFF1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4464" y="3626235"/>
              <a:ext cx="392510" cy="74933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41BA767-BAD0-4975-89CF-990D1C9CB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2158" y="2436373"/>
              <a:ext cx="368722" cy="7612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B6A6A3-5143-41CD-A9D7-EE6470ED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3540" y="1871412"/>
              <a:ext cx="327092" cy="76123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F499674-94DA-49D2-AE02-8F15D8D9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732" y="2795037"/>
              <a:ext cx="327092" cy="76123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DCABB97-D95D-4D45-B5D9-79BF4DF9E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9501" y="5297430"/>
              <a:ext cx="380616" cy="74933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253010A-0AF0-4225-B387-3F709DF0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94171" y="1927456"/>
              <a:ext cx="374669" cy="74933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F7BF09E-54D1-43F7-8BA0-BE9D5FE5A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36589" y="1404000"/>
              <a:ext cx="392510" cy="74933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575F6E5-8025-4452-A9C9-B86F949AF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8325" y="2699071"/>
              <a:ext cx="356828" cy="74339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02AB3F3-1A6E-4680-AE7F-034E0873F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3730" y="3834280"/>
              <a:ext cx="374669" cy="74933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C93A31C-42A7-41FD-BF9B-85A8690BC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8808" y="4636424"/>
              <a:ext cx="350880" cy="74933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A2DC10-30E9-4489-BBB7-9DC088DB7989}"/>
                </a:ext>
              </a:extLst>
            </p:cNvPr>
            <p:cNvCxnSpPr/>
            <p:nvPr/>
          </p:nvCxnSpPr>
          <p:spPr>
            <a:xfrm>
              <a:off x="4601178" y="1303890"/>
              <a:ext cx="0" cy="4943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343989-1562-44A0-9941-95841094EBDC}"/>
                </a:ext>
              </a:extLst>
            </p:cNvPr>
            <p:cNvCxnSpPr/>
            <p:nvPr/>
          </p:nvCxnSpPr>
          <p:spPr>
            <a:xfrm>
              <a:off x="7305729" y="1247793"/>
              <a:ext cx="0" cy="4943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3658F1-BDCC-48A4-B177-8CCC31E39A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7805" y="3621406"/>
              <a:ext cx="8754677" cy="14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29FC95-66EC-4E38-A4F4-2BAEB8CEE813}"/>
              </a:ext>
            </a:extLst>
          </p:cNvPr>
          <p:cNvGrpSpPr/>
          <p:nvPr/>
        </p:nvGrpSpPr>
        <p:grpSpPr>
          <a:xfrm>
            <a:off x="2186054" y="1308206"/>
            <a:ext cx="8151010" cy="4644375"/>
            <a:chOff x="2186054" y="1308206"/>
            <a:chExt cx="8151010" cy="46443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3790EB-99EF-4799-9D48-D057A93CAB97}"/>
                </a:ext>
              </a:extLst>
            </p:cNvPr>
            <p:cNvSpPr/>
            <p:nvPr/>
          </p:nvSpPr>
          <p:spPr>
            <a:xfrm>
              <a:off x="2186054" y="1367647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90CC35-B83A-4AE1-BE15-E50EB8C861F2}"/>
                </a:ext>
              </a:extLst>
            </p:cNvPr>
            <p:cNvSpPr/>
            <p:nvPr/>
          </p:nvSpPr>
          <p:spPr>
            <a:xfrm>
              <a:off x="3019283" y="2727293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C77ADB9-E67B-4A58-AEFE-2B95D0AA0A9D}"/>
                </a:ext>
              </a:extLst>
            </p:cNvPr>
            <p:cNvSpPr/>
            <p:nvPr/>
          </p:nvSpPr>
          <p:spPr>
            <a:xfrm>
              <a:off x="3591344" y="1753361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A3A8AC9-8513-4253-8519-E03DA0B25963}"/>
                </a:ext>
              </a:extLst>
            </p:cNvPr>
            <p:cNvSpPr/>
            <p:nvPr/>
          </p:nvSpPr>
          <p:spPr>
            <a:xfrm>
              <a:off x="5495340" y="1308206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EA1587-A2FA-410D-B250-611DAB2B2FEA}"/>
                </a:ext>
              </a:extLst>
            </p:cNvPr>
            <p:cNvSpPr/>
            <p:nvPr/>
          </p:nvSpPr>
          <p:spPr>
            <a:xfrm>
              <a:off x="5438098" y="2743553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8B6F76-040F-473D-881C-ECD9A1D6EC99}"/>
                </a:ext>
              </a:extLst>
            </p:cNvPr>
            <p:cNvSpPr/>
            <p:nvPr/>
          </p:nvSpPr>
          <p:spPr>
            <a:xfrm>
              <a:off x="6596135" y="1655700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D585B60-DA33-4579-82E8-D2D596277696}"/>
                </a:ext>
              </a:extLst>
            </p:cNvPr>
            <p:cNvSpPr/>
            <p:nvPr/>
          </p:nvSpPr>
          <p:spPr>
            <a:xfrm>
              <a:off x="2608326" y="3937862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C903781-D5A2-4C63-8E75-5B5DDBAAA91C}"/>
                </a:ext>
              </a:extLst>
            </p:cNvPr>
            <p:cNvSpPr/>
            <p:nvPr/>
          </p:nvSpPr>
          <p:spPr>
            <a:xfrm>
              <a:off x="2855237" y="4837404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51C87C2-16CA-4833-A736-8038ABBDBFB7}"/>
                </a:ext>
              </a:extLst>
            </p:cNvPr>
            <p:cNvSpPr/>
            <p:nvPr/>
          </p:nvSpPr>
          <p:spPr>
            <a:xfrm>
              <a:off x="4096153" y="5002130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E76F414-C030-4A2D-9184-560B7B266915}"/>
                </a:ext>
              </a:extLst>
            </p:cNvPr>
            <p:cNvSpPr/>
            <p:nvPr/>
          </p:nvSpPr>
          <p:spPr>
            <a:xfrm>
              <a:off x="4957171" y="4217624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17D4420-0935-4EC5-A948-30212BFB8A56}"/>
                </a:ext>
              </a:extLst>
            </p:cNvPr>
            <p:cNvSpPr/>
            <p:nvPr/>
          </p:nvSpPr>
          <p:spPr>
            <a:xfrm>
              <a:off x="5365843" y="4927192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EA7B43-6F0B-479C-8E2F-D4C98E4E1B36}"/>
                </a:ext>
              </a:extLst>
            </p:cNvPr>
            <p:cNvSpPr/>
            <p:nvPr/>
          </p:nvSpPr>
          <p:spPr>
            <a:xfrm>
              <a:off x="5624464" y="5693587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1E33D55-E4F6-4EEB-B0F9-38E32C950475}"/>
                </a:ext>
              </a:extLst>
            </p:cNvPr>
            <p:cNvSpPr/>
            <p:nvPr/>
          </p:nvSpPr>
          <p:spPr>
            <a:xfrm>
              <a:off x="8847340" y="3907117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3AA51F4-6214-44D1-A2CB-8CF256EEF5F0}"/>
                </a:ext>
              </a:extLst>
            </p:cNvPr>
            <p:cNvSpPr/>
            <p:nvPr/>
          </p:nvSpPr>
          <p:spPr>
            <a:xfrm>
              <a:off x="7699018" y="5262706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132124E-487B-4064-981B-E794099ABE8D}"/>
                </a:ext>
              </a:extLst>
            </p:cNvPr>
            <p:cNvSpPr/>
            <p:nvPr/>
          </p:nvSpPr>
          <p:spPr>
            <a:xfrm>
              <a:off x="10078070" y="4764885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C33DDE3-1696-4374-8A69-FC42FCB00A8E}"/>
                </a:ext>
              </a:extLst>
            </p:cNvPr>
            <p:cNvSpPr/>
            <p:nvPr/>
          </p:nvSpPr>
          <p:spPr>
            <a:xfrm>
              <a:off x="7958012" y="1785197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5344C61-4D3E-4EC8-9F20-CAC3DB191ECF}"/>
                </a:ext>
              </a:extLst>
            </p:cNvPr>
            <p:cNvSpPr/>
            <p:nvPr/>
          </p:nvSpPr>
          <p:spPr>
            <a:xfrm>
              <a:off x="8004848" y="2916273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6424C17-500C-48CD-93A5-33F1EE3D40EB}"/>
                </a:ext>
              </a:extLst>
            </p:cNvPr>
            <p:cNvSpPr/>
            <p:nvPr/>
          </p:nvSpPr>
          <p:spPr>
            <a:xfrm>
              <a:off x="9604676" y="2899504"/>
              <a:ext cx="258994" cy="258994"/>
            </a:xfrm>
            <a:prstGeom prst="ellipse">
              <a:avLst/>
            </a:prstGeom>
            <a:grp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0F90E52-6665-42EB-BE8F-F76A6449134F}"/>
              </a:ext>
            </a:extLst>
          </p:cNvPr>
          <p:cNvSpPr txBox="1"/>
          <p:nvPr/>
        </p:nvSpPr>
        <p:spPr>
          <a:xfrm>
            <a:off x="1629253" y="6241914"/>
            <a:ext cx="689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random</a:t>
            </a:r>
            <a:r>
              <a:rPr lang="en-US" dirty="0"/>
              <a:t> samples inside each strata (group). </a:t>
            </a:r>
          </a:p>
        </p:txBody>
      </p:sp>
    </p:spTree>
    <p:extLst>
      <p:ext uri="{BB962C8B-B14F-4D97-AF65-F5344CB8AC3E}">
        <p14:creationId xmlns:p14="http://schemas.microsoft.com/office/powerpoint/2010/main" val="3420036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A543E3-B70D-46AE-88F1-A463BCB95188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25F085-0D4B-4D16-ACF3-3FA414FBD72A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FFD42F-C5F5-4E1B-A578-2E564F0267E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Cluster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CB7F-EE76-41AA-BE37-524C2F2B5AFC}"/>
              </a:ext>
            </a:extLst>
          </p:cNvPr>
          <p:cNvSpPr txBox="1"/>
          <p:nvPr/>
        </p:nvSpPr>
        <p:spPr>
          <a:xfrm>
            <a:off x="1271451" y="1474468"/>
            <a:ext cx="10084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Subjects are divided based on a particular geographical area, e.g., counties, school districts, neighborhoods, etc.</a:t>
            </a:r>
          </a:p>
          <a:p>
            <a:endParaRPr lang="en-US" dirty="0"/>
          </a:p>
          <a:p>
            <a:r>
              <a:rPr lang="en-US" dirty="0"/>
              <a:t>The size or shape of the geographical areas are already fixed, the researched does not control this characteristics.</a:t>
            </a:r>
          </a:p>
          <a:p>
            <a:endParaRPr lang="en-US" dirty="0"/>
          </a:p>
          <a:p>
            <a:r>
              <a:rPr lang="en-US" dirty="0"/>
              <a:t>From each cluster, one or more clusters are selected as the most representative od the population, and ALL the subjects inside the selected cluster are analyzed. </a:t>
            </a:r>
          </a:p>
        </p:txBody>
      </p:sp>
    </p:spTree>
    <p:extLst>
      <p:ext uri="{BB962C8B-B14F-4D97-AF65-F5344CB8AC3E}">
        <p14:creationId xmlns:p14="http://schemas.microsoft.com/office/powerpoint/2010/main" val="3567482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21416B-9012-43DF-A707-1D99A1C18210}"/>
              </a:ext>
            </a:extLst>
          </p:cNvPr>
          <p:cNvGrpSpPr/>
          <p:nvPr/>
        </p:nvGrpSpPr>
        <p:grpSpPr>
          <a:xfrm>
            <a:off x="2229394" y="1341120"/>
            <a:ext cx="8307977" cy="4362994"/>
            <a:chOff x="2229394" y="1341120"/>
            <a:chExt cx="8307977" cy="436299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F163BEA-FAD5-4ED2-A732-591E5CB5E83A}"/>
                </a:ext>
              </a:extLst>
            </p:cNvPr>
            <p:cNvSpPr/>
            <p:nvPr/>
          </p:nvSpPr>
          <p:spPr>
            <a:xfrm>
              <a:off x="6783977" y="2830286"/>
              <a:ext cx="3701143" cy="2873828"/>
            </a:xfrm>
            <a:custGeom>
              <a:avLst/>
              <a:gdLst>
                <a:gd name="connsiteX0" fmla="*/ 69669 w 3701143"/>
                <a:gd name="connsiteY0" fmla="*/ 2873828 h 2873828"/>
                <a:gd name="connsiteX1" fmla="*/ 3701143 w 3701143"/>
                <a:gd name="connsiteY1" fmla="*/ 2769325 h 2873828"/>
                <a:gd name="connsiteX2" fmla="*/ 3126377 w 3701143"/>
                <a:gd name="connsiteY2" fmla="*/ 1314994 h 2873828"/>
                <a:gd name="connsiteX3" fmla="*/ 1341120 w 3701143"/>
                <a:gd name="connsiteY3" fmla="*/ 0 h 2873828"/>
                <a:gd name="connsiteX4" fmla="*/ 0 w 3701143"/>
                <a:gd name="connsiteY4" fmla="*/ 635725 h 2873828"/>
                <a:gd name="connsiteX5" fmla="*/ 69669 w 3701143"/>
                <a:gd name="connsiteY5" fmla="*/ 2873828 h 287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1143" h="2873828">
                  <a:moveTo>
                    <a:pt x="69669" y="2873828"/>
                  </a:moveTo>
                  <a:lnTo>
                    <a:pt x="3701143" y="2769325"/>
                  </a:lnTo>
                  <a:lnTo>
                    <a:pt x="3126377" y="1314994"/>
                  </a:lnTo>
                  <a:lnTo>
                    <a:pt x="1341120" y="0"/>
                  </a:lnTo>
                  <a:lnTo>
                    <a:pt x="0" y="635725"/>
                  </a:lnTo>
                  <a:lnTo>
                    <a:pt x="69669" y="287382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AC57CF5-09C4-4003-BA28-A09BA8F8E64A}"/>
                </a:ext>
              </a:extLst>
            </p:cNvPr>
            <p:cNvSpPr/>
            <p:nvPr/>
          </p:nvSpPr>
          <p:spPr>
            <a:xfrm>
              <a:off x="4275909" y="2299063"/>
              <a:ext cx="3518262" cy="3396343"/>
            </a:xfrm>
            <a:custGeom>
              <a:avLst/>
              <a:gdLst>
                <a:gd name="connsiteX0" fmla="*/ 339634 w 3518262"/>
                <a:gd name="connsiteY0" fmla="*/ 3387634 h 3396343"/>
                <a:gd name="connsiteX1" fmla="*/ 2577737 w 3518262"/>
                <a:gd name="connsiteY1" fmla="*/ 3396343 h 3396343"/>
                <a:gd name="connsiteX2" fmla="*/ 3518262 w 3518262"/>
                <a:gd name="connsiteY2" fmla="*/ 1811383 h 3396343"/>
                <a:gd name="connsiteX3" fmla="*/ 1201782 w 3518262"/>
                <a:gd name="connsiteY3" fmla="*/ 0 h 3396343"/>
                <a:gd name="connsiteX4" fmla="*/ 0 w 3518262"/>
                <a:gd name="connsiteY4" fmla="*/ 992777 h 3396343"/>
                <a:gd name="connsiteX5" fmla="*/ 339634 w 3518262"/>
                <a:gd name="connsiteY5" fmla="*/ 3387634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8262" h="3396343">
                  <a:moveTo>
                    <a:pt x="339634" y="3387634"/>
                  </a:moveTo>
                  <a:lnTo>
                    <a:pt x="2577737" y="3396343"/>
                  </a:lnTo>
                  <a:lnTo>
                    <a:pt x="3518262" y="1811383"/>
                  </a:lnTo>
                  <a:lnTo>
                    <a:pt x="1201782" y="0"/>
                  </a:lnTo>
                  <a:lnTo>
                    <a:pt x="0" y="992777"/>
                  </a:lnTo>
                  <a:lnTo>
                    <a:pt x="339634" y="338763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7A56A3D-4CAE-4328-8524-8979798B32CB}"/>
                </a:ext>
              </a:extLst>
            </p:cNvPr>
            <p:cNvSpPr/>
            <p:nvPr/>
          </p:nvSpPr>
          <p:spPr>
            <a:xfrm>
              <a:off x="2229394" y="2699657"/>
              <a:ext cx="2403566" cy="2987040"/>
            </a:xfrm>
            <a:custGeom>
              <a:avLst/>
              <a:gdLst>
                <a:gd name="connsiteX0" fmla="*/ 34835 w 2403566"/>
                <a:gd name="connsiteY0" fmla="*/ 278674 h 2987040"/>
                <a:gd name="connsiteX1" fmla="*/ 0 w 2403566"/>
                <a:gd name="connsiteY1" fmla="*/ 2987040 h 2987040"/>
                <a:gd name="connsiteX2" fmla="*/ 2403566 w 2403566"/>
                <a:gd name="connsiteY2" fmla="*/ 2969623 h 2987040"/>
                <a:gd name="connsiteX3" fmla="*/ 2403566 w 2403566"/>
                <a:gd name="connsiteY3" fmla="*/ 0 h 2987040"/>
                <a:gd name="connsiteX4" fmla="*/ 34835 w 2403566"/>
                <a:gd name="connsiteY4" fmla="*/ 278674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3566" h="2987040">
                  <a:moveTo>
                    <a:pt x="34835" y="278674"/>
                  </a:moveTo>
                  <a:lnTo>
                    <a:pt x="0" y="2987040"/>
                  </a:lnTo>
                  <a:lnTo>
                    <a:pt x="2403566" y="2969623"/>
                  </a:lnTo>
                  <a:lnTo>
                    <a:pt x="2403566" y="0"/>
                  </a:lnTo>
                  <a:lnTo>
                    <a:pt x="34835" y="27867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7138C4-F891-4DBE-8F53-2132791A3490}"/>
                </a:ext>
              </a:extLst>
            </p:cNvPr>
            <p:cNvSpPr/>
            <p:nvPr/>
          </p:nvSpPr>
          <p:spPr>
            <a:xfrm>
              <a:off x="2238103" y="1341120"/>
              <a:ext cx="3988526" cy="2420983"/>
            </a:xfrm>
            <a:custGeom>
              <a:avLst/>
              <a:gdLst>
                <a:gd name="connsiteX0" fmla="*/ 2917371 w 3988526"/>
                <a:gd name="connsiteY0" fmla="*/ 8709 h 2420983"/>
                <a:gd name="connsiteX1" fmla="*/ 0 w 3988526"/>
                <a:gd name="connsiteY1" fmla="*/ 0 h 2420983"/>
                <a:gd name="connsiteX2" fmla="*/ 17417 w 3988526"/>
                <a:gd name="connsiteY2" fmla="*/ 1680754 h 2420983"/>
                <a:gd name="connsiteX3" fmla="*/ 1593668 w 3988526"/>
                <a:gd name="connsiteY3" fmla="*/ 2420983 h 2420983"/>
                <a:gd name="connsiteX4" fmla="*/ 2690948 w 3988526"/>
                <a:gd name="connsiteY4" fmla="*/ 1445623 h 2420983"/>
                <a:gd name="connsiteX5" fmla="*/ 3257006 w 3988526"/>
                <a:gd name="connsiteY5" fmla="*/ 2333897 h 2420983"/>
                <a:gd name="connsiteX6" fmla="*/ 3988526 w 3988526"/>
                <a:gd name="connsiteY6" fmla="*/ 1689463 h 2420983"/>
                <a:gd name="connsiteX7" fmla="*/ 2917371 w 3988526"/>
                <a:gd name="connsiteY7" fmla="*/ 8709 h 2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8526" h="2420983">
                  <a:moveTo>
                    <a:pt x="2917371" y="8709"/>
                  </a:moveTo>
                  <a:lnTo>
                    <a:pt x="0" y="0"/>
                  </a:lnTo>
                  <a:lnTo>
                    <a:pt x="17417" y="1680754"/>
                  </a:lnTo>
                  <a:lnTo>
                    <a:pt x="1593668" y="2420983"/>
                  </a:lnTo>
                  <a:lnTo>
                    <a:pt x="2690948" y="1445623"/>
                  </a:lnTo>
                  <a:lnTo>
                    <a:pt x="3257006" y="2333897"/>
                  </a:lnTo>
                  <a:lnTo>
                    <a:pt x="3988526" y="1689463"/>
                  </a:lnTo>
                  <a:lnTo>
                    <a:pt x="2917371" y="8709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8D27A7-7E96-44D8-977E-B514AC78F002}"/>
                </a:ext>
              </a:extLst>
            </p:cNvPr>
            <p:cNvSpPr/>
            <p:nvPr/>
          </p:nvSpPr>
          <p:spPr>
            <a:xfrm>
              <a:off x="5059681" y="1349829"/>
              <a:ext cx="3204754" cy="2264228"/>
            </a:xfrm>
            <a:custGeom>
              <a:avLst/>
              <a:gdLst>
                <a:gd name="connsiteX0" fmla="*/ 3135086 w 3204754"/>
                <a:gd name="connsiteY0" fmla="*/ 8708 h 2264228"/>
                <a:gd name="connsiteX1" fmla="*/ 0 w 3204754"/>
                <a:gd name="connsiteY1" fmla="*/ 0 h 2264228"/>
                <a:gd name="connsiteX2" fmla="*/ 914400 w 3204754"/>
                <a:gd name="connsiteY2" fmla="*/ 1889760 h 2264228"/>
                <a:gd name="connsiteX3" fmla="*/ 2238103 w 3204754"/>
                <a:gd name="connsiteY3" fmla="*/ 2264228 h 2264228"/>
                <a:gd name="connsiteX4" fmla="*/ 3108960 w 3204754"/>
                <a:gd name="connsiteY4" fmla="*/ 1802674 h 2264228"/>
                <a:gd name="connsiteX5" fmla="*/ 3204754 w 3204754"/>
                <a:gd name="connsiteY5" fmla="*/ 43543 h 2264228"/>
                <a:gd name="connsiteX6" fmla="*/ 3135086 w 3204754"/>
                <a:gd name="connsiteY6" fmla="*/ 8708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754" h="2264228">
                  <a:moveTo>
                    <a:pt x="3135086" y="8708"/>
                  </a:moveTo>
                  <a:lnTo>
                    <a:pt x="0" y="0"/>
                  </a:lnTo>
                  <a:lnTo>
                    <a:pt x="914400" y="1889760"/>
                  </a:lnTo>
                  <a:lnTo>
                    <a:pt x="2238103" y="2264228"/>
                  </a:lnTo>
                  <a:lnTo>
                    <a:pt x="3108960" y="1802674"/>
                  </a:lnTo>
                  <a:lnTo>
                    <a:pt x="3204754" y="43543"/>
                  </a:lnTo>
                  <a:lnTo>
                    <a:pt x="3135086" y="870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F45F02F-2B1E-44C5-95F1-E64888451A7E}"/>
                </a:ext>
              </a:extLst>
            </p:cNvPr>
            <p:cNvSpPr/>
            <p:nvPr/>
          </p:nvSpPr>
          <p:spPr>
            <a:xfrm>
              <a:off x="7776754" y="1341120"/>
              <a:ext cx="2760617" cy="3727269"/>
            </a:xfrm>
            <a:custGeom>
              <a:avLst/>
              <a:gdLst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7" fmla="*/ 0 w 2760617"/>
                <a:gd name="connsiteY7" fmla="*/ 357051 h 3701143"/>
                <a:gd name="connsiteX0" fmla="*/ 444137 w 2760617"/>
                <a:gd name="connsiteY0" fmla="*/ 26126 h 3727269"/>
                <a:gd name="connsiteX1" fmla="*/ 1593669 w 2760617"/>
                <a:gd name="connsiteY1" fmla="*/ 444137 h 3727269"/>
                <a:gd name="connsiteX2" fmla="*/ 2760617 w 2760617"/>
                <a:gd name="connsiteY2" fmla="*/ 3257006 h 3727269"/>
                <a:gd name="connsiteX3" fmla="*/ 2420983 w 2760617"/>
                <a:gd name="connsiteY3" fmla="*/ 3727269 h 3727269"/>
                <a:gd name="connsiteX4" fmla="*/ 252549 w 2760617"/>
                <a:gd name="connsiteY4" fmla="*/ 1715589 h 3727269"/>
                <a:gd name="connsiteX5" fmla="*/ 0 w 2760617"/>
                <a:gd name="connsiteY5" fmla="*/ 391886 h 3727269"/>
                <a:gd name="connsiteX6" fmla="*/ 0 w 2760617"/>
                <a:gd name="connsiteY6" fmla="*/ 391886 h 3727269"/>
                <a:gd name="connsiteX7" fmla="*/ 435428 w 2760617"/>
                <a:gd name="connsiteY7" fmla="*/ 0 h 37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0617" h="3727269">
                  <a:moveTo>
                    <a:pt x="444137" y="26126"/>
                  </a:moveTo>
                  <a:lnTo>
                    <a:pt x="1593669" y="444137"/>
                  </a:lnTo>
                  <a:lnTo>
                    <a:pt x="2760617" y="3257006"/>
                  </a:lnTo>
                  <a:lnTo>
                    <a:pt x="2420983" y="3727269"/>
                  </a:lnTo>
                  <a:lnTo>
                    <a:pt x="252549" y="1715589"/>
                  </a:lnTo>
                  <a:lnTo>
                    <a:pt x="0" y="391886"/>
                  </a:lnTo>
                  <a:lnTo>
                    <a:pt x="0" y="391886"/>
                  </a:lnTo>
                  <a:lnTo>
                    <a:pt x="435428" y="0"/>
                  </a:lnTo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432235A-4207-4386-82E5-AB579F76E88D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8B80C-929E-4F04-810F-EC838C11FDC3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32DA11-1DDD-4835-ADB4-CEA581C1705E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Cluster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84148-563A-4A4B-AF5E-024A4571117A}"/>
              </a:ext>
            </a:extLst>
          </p:cNvPr>
          <p:cNvSpPr txBox="1"/>
          <p:nvPr/>
        </p:nvSpPr>
        <p:spPr>
          <a:xfrm>
            <a:off x="2229394" y="897766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1277735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21416B-9012-43DF-A707-1D99A1C18210}"/>
              </a:ext>
            </a:extLst>
          </p:cNvPr>
          <p:cNvGrpSpPr/>
          <p:nvPr/>
        </p:nvGrpSpPr>
        <p:grpSpPr>
          <a:xfrm>
            <a:off x="2229394" y="1341120"/>
            <a:ext cx="8307977" cy="4362994"/>
            <a:chOff x="2229394" y="1341120"/>
            <a:chExt cx="8307977" cy="436299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F163BEA-FAD5-4ED2-A732-591E5CB5E83A}"/>
                </a:ext>
              </a:extLst>
            </p:cNvPr>
            <p:cNvSpPr/>
            <p:nvPr/>
          </p:nvSpPr>
          <p:spPr>
            <a:xfrm>
              <a:off x="6783977" y="2830286"/>
              <a:ext cx="3701143" cy="2873828"/>
            </a:xfrm>
            <a:custGeom>
              <a:avLst/>
              <a:gdLst>
                <a:gd name="connsiteX0" fmla="*/ 69669 w 3701143"/>
                <a:gd name="connsiteY0" fmla="*/ 2873828 h 2873828"/>
                <a:gd name="connsiteX1" fmla="*/ 3701143 w 3701143"/>
                <a:gd name="connsiteY1" fmla="*/ 2769325 h 2873828"/>
                <a:gd name="connsiteX2" fmla="*/ 3126377 w 3701143"/>
                <a:gd name="connsiteY2" fmla="*/ 1314994 h 2873828"/>
                <a:gd name="connsiteX3" fmla="*/ 1341120 w 3701143"/>
                <a:gd name="connsiteY3" fmla="*/ 0 h 2873828"/>
                <a:gd name="connsiteX4" fmla="*/ 0 w 3701143"/>
                <a:gd name="connsiteY4" fmla="*/ 635725 h 2873828"/>
                <a:gd name="connsiteX5" fmla="*/ 69669 w 3701143"/>
                <a:gd name="connsiteY5" fmla="*/ 2873828 h 287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1143" h="2873828">
                  <a:moveTo>
                    <a:pt x="69669" y="2873828"/>
                  </a:moveTo>
                  <a:lnTo>
                    <a:pt x="3701143" y="2769325"/>
                  </a:lnTo>
                  <a:lnTo>
                    <a:pt x="3126377" y="1314994"/>
                  </a:lnTo>
                  <a:lnTo>
                    <a:pt x="1341120" y="0"/>
                  </a:lnTo>
                  <a:lnTo>
                    <a:pt x="0" y="635725"/>
                  </a:lnTo>
                  <a:lnTo>
                    <a:pt x="69669" y="287382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AC57CF5-09C4-4003-BA28-A09BA8F8E64A}"/>
                </a:ext>
              </a:extLst>
            </p:cNvPr>
            <p:cNvSpPr/>
            <p:nvPr/>
          </p:nvSpPr>
          <p:spPr>
            <a:xfrm>
              <a:off x="4275909" y="2299063"/>
              <a:ext cx="3518262" cy="3396343"/>
            </a:xfrm>
            <a:custGeom>
              <a:avLst/>
              <a:gdLst>
                <a:gd name="connsiteX0" fmla="*/ 339634 w 3518262"/>
                <a:gd name="connsiteY0" fmla="*/ 3387634 h 3396343"/>
                <a:gd name="connsiteX1" fmla="*/ 2577737 w 3518262"/>
                <a:gd name="connsiteY1" fmla="*/ 3396343 h 3396343"/>
                <a:gd name="connsiteX2" fmla="*/ 3518262 w 3518262"/>
                <a:gd name="connsiteY2" fmla="*/ 1811383 h 3396343"/>
                <a:gd name="connsiteX3" fmla="*/ 1201782 w 3518262"/>
                <a:gd name="connsiteY3" fmla="*/ 0 h 3396343"/>
                <a:gd name="connsiteX4" fmla="*/ 0 w 3518262"/>
                <a:gd name="connsiteY4" fmla="*/ 992777 h 3396343"/>
                <a:gd name="connsiteX5" fmla="*/ 339634 w 3518262"/>
                <a:gd name="connsiteY5" fmla="*/ 3387634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8262" h="3396343">
                  <a:moveTo>
                    <a:pt x="339634" y="3387634"/>
                  </a:moveTo>
                  <a:lnTo>
                    <a:pt x="2577737" y="3396343"/>
                  </a:lnTo>
                  <a:lnTo>
                    <a:pt x="3518262" y="1811383"/>
                  </a:lnTo>
                  <a:lnTo>
                    <a:pt x="1201782" y="0"/>
                  </a:lnTo>
                  <a:lnTo>
                    <a:pt x="0" y="992777"/>
                  </a:lnTo>
                  <a:lnTo>
                    <a:pt x="339634" y="338763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7A56A3D-4CAE-4328-8524-8979798B32CB}"/>
                </a:ext>
              </a:extLst>
            </p:cNvPr>
            <p:cNvSpPr/>
            <p:nvPr/>
          </p:nvSpPr>
          <p:spPr>
            <a:xfrm>
              <a:off x="2229394" y="2699657"/>
              <a:ext cx="2403566" cy="2987040"/>
            </a:xfrm>
            <a:custGeom>
              <a:avLst/>
              <a:gdLst>
                <a:gd name="connsiteX0" fmla="*/ 34835 w 2403566"/>
                <a:gd name="connsiteY0" fmla="*/ 278674 h 2987040"/>
                <a:gd name="connsiteX1" fmla="*/ 0 w 2403566"/>
                <a:gd name="connsiteY1" fmla="*/ 2987040 h 2987040"/>
                <a:gd name="connsiteX2" fmla="*/ 2403566 w 2403566"/>
                <a:gd name="connsiteY2" fmla="*/ 2969623 h 2987040"/>
                <a:gd name="connsiteX3" fmla="*/ 2403566 w 2403566"/>
                <a:gd name="connsiteY3" fmla="*/ 0 h 2987040"/>
                <a:gd name="connsiteX4" fmla="*/ 34835 w 2403566"/>
                <a:gd name="connsiteY4" fmla="*/ 278674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3566" h="2987040">
                  <a:moveTo>
                    <a:pt x="34835" y="278674"/>
                  </a:moveTo>
                  <a:lnTo>
                    <a:pt x="0" y="2987040"/>
                  </a:lnTo>
                  <a:lnTo>
                    <a:pt x="2403566" y="2969623"/>
                  </a:lnTo>
                  <a:lnTo>
                    <a:pt x="2403566" y="0"/>
                  </a:lnTo>
                  <a:lnTo>
                    <a:pt x="34835" y="27867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7138C4-F891-4DBE-8F53-2132791A3490}"/>
                </a:ext>
              </a:extLst>
            </p:cNvPr>
            <p:cNvSpPr/>
            <p:nvPr/>
          </p:nvSpPr>
          <p:spPr>
            <a:xfrm>
              <a:off x="2238103" y="1341120"/>
              <a:ext cx="3988526" cy="2420983"/>
            </a:xfrm>
            <a:custGeom>
              <a:avLst/>
              <a:gdLst>
                <a:gd name="connsiteX0" fmla="*/ 2917371 w 3988526"/>
                <a:gd name="connsiteY0" fmla="*/ 8709 h 2420983"/>
                <a:gd name="connsiteX1" fmla="*/ 0 w 3988526"/>
                <a:gd name="connsiteY1" fmla="*/ 0 h 2420983"/>
                <a:gd name="connsiteX2" fmla="*/ 17417 w 3988526"/>
                <a:gd name="connsiteY2" fmla="*/ 1680754 h 2420983"/>
                <a:gd name="connsiteX3" fmla="*/ 1593668 w 3988526"/>
                <a:gd name="connsiteY3" fmla="*/ 2420983 h 2420983"/>
                <a:gd name="connsiteX4" fmla="*/ 2690948 w 3988526"/>
                <a:gd name="connsiteY4" fmla="*/ 1445623 h 2420983"/>
                <a:gd name="connsiteX5" fmla="*/ 3257006 w 3988526"/>
                <a:gd name="connsiteY5" fmla="*/ 2333897 h 2420983"/>
                <a:gd name="connsiteX6" fmla="*/ 3988526 w 3988526"/>
                <a:gd name="connsiteY6" fmla="*/ 1689463 h 2420983"/>
                <a:gd name="connsiteX7" fmla="*/ 2917371 w 3988526"/>
                <a:gd name="connsiteY7" fmla="*/ 8709 h 2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8526" h="2420983">
                  <a:moveTo>
                    <a:pt x="2917371" y="8709"/>
                  </a:moveTo>
                  <a:lnTo>
                    <a:pt x="0" y="0"/>
                  </a:lnTo>
                  <a:lnTo>
                    <a:pt x="17417" y="1680754"/>
                  </a:lnTo>
                  <a:lnTo>
                    <a:pt x="1593668" y="2420983"/>
                  </a:lnTo>
                  <a:lnTo>
                    <a:pt x="2690948" y="1445623"/>
                  </a:lnTo>
                  <a:lnTo>
                    <a:pt x="3257006" y="2333897"/>
                  </a:lnTo>
                  <a:lnTo>
                    <a:pt x="3988526" y="1689463"/>
                  </a:lnTo>
                  <a:lnTo>
                    <a:pt x="2917371" y="8709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8D27A7-7E96-44D8-977E-B514AC78F002}"/>
                </a:ext>
              </a:extLst>
            </p:cNvPr>
            <p:cNvSpPr/>
            <p:nvPr/>
          </p:nvSpPr>
          <p:spPr>
            <a:xfrm>
              <a:off x="5059681" y="1349829"/>
              <a:ext cx="3204754" cy="2264228"/>
            </a:xfrm>
            <a:custGeom>
              <a:avLst/>
              <a:gdLst>
                <a:gd name="connsiteX0" fmla="*/ 3135086 w 3204754"/>
                <a:gd name="connsiteY0" fmla="*/ 8708 h 2264228"/>
                <a:gd name="connsiteX1" fmla="*/ 0 w 3204754"/>
                <a:gd name="connsiteY1" fmla="*/ 0 h 2264228"/>
                <a:gd name="connsiteX2" fmla="*/ 914400 w 3204754"/>
                <a:gd name="connsiteY2" fmla="*/ 1889760 h 2264228"/>
                <a:gd name="connsiteX3" fmla="*/ 2238103 w 3204754"/>
                <a:gd name="connsiteY3" fmla="*/ 2264228 h 2264228"/>
                <a:gd name="connsiteX4" fmla="*/ 3108960 w 3204754"/>
                <a:gd name="connsiteY4" fmla="*/ 1802674 h 2264228"/>
                <a:gd name="connsiteX5" fmla="*/ 3204754 w 3204754"/>
                <a:gd name="connsiteY5" fmla="*/ 43543 h 2264228"/>
                <a:gd name="connsiteX6" fmla="*/ 3135086 w 3204754"/>
                <a:gd name="connsiteY6" fmla="*/ 8708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754" h="2264228">
                  <a:moveTo>
                    <a:pt x="3135086" y="8708"/>
                  </a:moveTo>
                  <a:lnTo>
                    <a:pt x="0" y="0"/>
                  </a:lnTo>
                  <a:lnTo>
                    <a:pt x="914400" y="1889760"/>
                  </a:lnTo>
                  <a:lnTo>
                    <a:pt x="2238103" y="2264228"/>
                  </a:lnTo>
                  <a:lnTo>
                    <a:pt x="3108960" y="1802674"/>
                  </a:lnTo>
                  <a:lnTo>
                    <a:pt x="3204754" y="43543"/>
                  </a:lnTo>
                  <a:lnTo>
                    <a:pt x="3135086" y="870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F45F02F-2B1E-44C5-95F1-E64888451A7E}"/>
                </a:ext>
              </a:extLst>
            </p:cNvPr>
            <p:cNvSpPr/>
            <p:nvPr/>
          </p:nvSpPr>
          <p:spPr>
            <a:xfrm>
              <a:off x="7776754" y="1341120"/>
              <a:ext cx="2760617" cy="3727269"/>
            </a:xfrm>
            <a:custGeom>
              <a:avLst/>
              <a:gdLst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7" fmla="*/ 0 w 2760617"/>
                <a:gd name="connsiteY7" fmla="*/ 357051 h 3701143"/>
                <a:gd name="connsiteX0" fmla="*/ 444137 w 2760617"/>
                <a:gd name="connsiteY0" fmla="*/ 26126 h 3727269"/>
                <a:gd name="connsiteX1" fmla="*/ 1593669 w 2760617"/>
                <a:gd name="connsiteY1" fmla="*/ 444137 h 3727269"/>
                <a:gd name="connsiteX2" fmla="*/ 2760617 w 2760617"/>
                <a:gd name="connsiteY2" fmla="*/ 3257006 h 3727269"/>
                <a:gd name="connsiteX3" fmla="*/ 2420983 w 2760617"/>
                <a:gd name="connsiteY3" fmla="*/ 3727269 h 3727269"/>
                <a:gd name="connsiteX4" fmla="*/ 252549 w 2760617"/>
                <a:gd name="connsiteY4" fmla="*/ 1715589 h 3727269"/>
                <a:gd name="connsiteX5" fmla="*/ 0 w 2760617"/>
                <a:gd name="connsiteY5" fmla="*/ 391886 h 3727269"/>
                <a:gd name="connsiteX6" fmla="*/ 0 w 2760617"/>
                <a:gd name="connsiteY6" fmla="*/ 391886 h 3727269"/>
                <a:gd name="connsiteX7" fmla="*/ 435428 w 2760617"/>
                <a:gd name="connsiteY7" fmla="*/ 0 h 37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0617" h="3727269">
                  <a:moveTo>
                    <a:pt x="444137" y="26126"/>
                  </a:moveTo>
                  <a:lnTo>
                    <a:pt x="1593669" y="444137"/>
                  </a:lnTo>
                  <a:lnTo>
                    <a:pt x="2760617" y="3257006"/>
                  </a:lnTo>
                  <a:lnTo>
                    <a:pt x="2420983" y="3727269"/>
                  </a:lnTo>
                  <a:lnTo>
                    <a:pt x="252549" y="1715589"/>
                  </a:lnTo>
                  <a:lnTo>
                    <a:pt x="0" y="391886"/>
                  </a:lnTo>
                  <a:lnTo>
                    <a:pt x="0" y="391886"/>
                  </a:lnTo>
                  <a:lnTo>
                    <a:pt x="435428" y="0"/>
                  </a:lnTo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F9D710B-EABB-48B5-9F4F-E211FA89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337" y="1763079"/>
            <a:ext cx="240094" cy="51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DF6A99-4B2F-4130-A857-F7E263CC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12" y="2760556"/>
            <a:ext cx="248098" cy="512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F2D2-3F01-4C1D-895B-99DD98F3A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979" y="3602756"/>
            <a:ext cx="220086" cy="512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2BBE6-234E-4D6A-80DA-EA523F75D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17" y="1684944"/>
            <a:ext cx="236092" cy="504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C5D7F-3438-4CF2-A46E-26CB1243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49" y="2000888"/>
            <a:ext cx="256100" cy="504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8E096-2C08-42C1-A72C-10E263FEC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08" y="1706899"/>
            <a:ext cx="240095" cy="500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C02B2-09F3-42BB-A41B-6BEE4B125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915" y="2875357"/>
            <a:ext cx="244096" cy="504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5E0BFA-BB05-4290-AF65-BE634547A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144" y="4190239"/>
            <a:ext cx="252099" cy="504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A9F98E-91F0-4676-A557-AD91C5C342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3558" y="5039872"/>
            <a:ext cx="264103" cy="504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041D8D-17B4-49E5-80BF-F5A2A42052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3676" y="1760698"/>
            <a:ext cx="252099" cy="5041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A6C102-C222-4EC6-A4F4-6D8C69C4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226" y="1537445"/>
            <a:ext cx="240094" cy="5122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21CB9-57E3-4368-ACC5-4FC8251B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55" y="3746000"/>
            <a:ext cx="248098" cy="5122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45D706-27C4-4CDA-89AC-F66A176AA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45" y="4428725"/>
            <a:ext cx="220086" cy="5122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DF0A3A-532C-41C0-94E7-93D61C223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560" y="2670388"/>
            <a:ext cx="236092" cy="504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5153F6-CE9A-406F-9F15-E4DA5C9D6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220" y="3487082"/>
            <a:ext cx="256100" cy="504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19B7B3-9081-413D-9BA2-EDE1A0114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136" y="2665284"/>
            <a:ext cx="240095" cy="5001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0184EB-12FD-46DD-8FB7-F26023016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6224" y="5034092"/>
            <a:ext cx="244096" cy="5041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5259DD-88C6-45FA-B960-E97F44C45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0535" y="4547043"/>
            <a:ext cx="252099" cy="5041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E49DF0-7655-403E-9022-9CA946F50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3914" y="3852006"/>
            <a:ext cx="264103" cy="5041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A597C4-5DBF-421E-8432-A64BDD2F97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5889" y="2506128"/>
            <a:ext cx="252099" cy="5041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3647F4-84ED-47DB-BBF3-3AA0B800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76" y="3535298"/>
            <a:ext cx="240094" cy="512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58BF3E-2098-4EB1-9CC0-CFA64ED7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61" y="4236420"/>
            <a:ext cx="248098" cy="512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69A43E-3235-456A-85EB-33BCEDEE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93" y="5039872"/>
            <a:ext cx="220086" cy="5122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B69F99-CD6B-487A-9F07-BE2061F1B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79" y="2813029"/>
            <a:ext cx="236092" cy="5041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9C8122-9332-4619-A075-3699C812B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66" y="4121383"/>
            <a:ext cx="256100" cy="5041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9D25D2-7137-49E1-892E-BA9A6634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350" y="2532065"/>
            <a:ext cx="240095" cy="5001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5D3ED8-363A-4CAC-A2AC-25E99C3AA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39" y="5141966"/>
            <a:ext cx="244096" cy="5041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0DD400-A793-443A-8AD2-1A6844BBD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814" y="5104152"/>
            <a:ext cx="252099" cy="5041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B83F4F-911F-48AB-945B-A421AEA73C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6932" y="4392628"/>
            <a:ext cx="264103" cy="5041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65C11E-59D4-47C6-A9EC-8D03B5BCF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513" y="2344421"/>
            <a:ext cx="252099" cy="5041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48EAC3-BD29-40BB-A850-74893DA30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255" y="1411792"/>
            <a:ext cx="256100" cy="5041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183B-C85C-436E-860F-5777B463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865" y="5130057"/>
            <a:ext cx="240094" cy="5122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1DD9A95-9E12-438A-87A2-20AA8B26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45" y="3901896"/>
            <a:ext cx="248098" cy="5122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DB04E06-1FBC-43F8-AD8C-3DA897502A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3917" y="2663284"/>
            <a:ext cx="252099" cy="5041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B9E1BA-F8EB-48C9-BD1C-B447675D1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953" y="1782350"/>
            <a:ext cx="248098" cy="5122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27F1FA-B892-408D-B486-ABCE98098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594" y="4663129"/>
            <a:ext cx="240095" cy="50019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13BFE4A-F6AD-4AC4-BE5A-975BBA2AD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423" y="1505419"/>
            <a:ext cx="236092" cy="5041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0143210-F812-4ABE-8B2E-A087C80FC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3249" y="3095086"/>
            <a:ext cx="256100" cy="5041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9512771-6BB5-405D-BBC7-578ACBC8F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0681" y="3723179"/>
            <a:ext cx="240095" cy="5001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5C697F-B61A-4D28-A40D-4FCCB6FA4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095" y="3283199"/>
            <a:ext cx="244096" cy="5041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659CF25-3675-42A7-BC35-DDFE84841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831" y="5005157"/>
            <a:ext cx="252099" cy="5041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0143B19-B59E-4000-AEB8-E7B607237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758" y="4264775"/>
            <a:ext cx="240094" cy="51220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55163E7-0853-4D9E-8DF2-F669BD3BD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98" y="5030090"/>
            <a:ext cx="248098" cy="5122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0DA361-7E6A-403F-8375-013642298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7601" y="4098279"/>
            <a:ext cx="252099" cy="5041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401EB4A-B24D-4E92-8537-BBA89AA56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089" y="4486807"/>
            <a:ext cx="236092" cy="50419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7FA8C9-D181-4035-A603-AF87F4F05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754" y="1428279"/>
            <a:ext cx="252099" cy="5041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129A2DB-F59E-42C8-A83E-952C723BAC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0231" y="3599283"/>
            <a:ext cx="264103" cy="50419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FEFC23-4E4A-46EA-B959-4CB9570F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09" y="2750226"/>
            <a:ext cx="248098" cy="51220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1942CE5-AE81-4BF1-B39D-E53B96400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91" y="2185265"/>
            <a:ext cx="220086" cy="5122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58515D0-B5C5-4138-8EFD-E6331A879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006" y="3032006"/>
            <a:ext cx="220086" cy="5122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B035D66-08ED-4B00-8999-23648A6D8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2218" y="4909296"/>
            <a:ext cx="256100" cy="50419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8337EF-C72D-4016-98D6-BDE2626A8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2262" y="2112279"/>
            <a:ext cx="252099" cy="5041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A15D7E-CC43-4A86-B50B-2192383DF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3863" y="1640969"/>
            <a:ext cx="264103" cy="50419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C6BEE56-5CED-4F37-AF67-BE43C9753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476" y="3012924"/>
            <a:ext cx="240095" cy="50019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3733E12-A04F-46D0-BA1B-F1E2AAAA78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846" y="3607990"/>
            <a:ext cx="252099" cy="5041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CFCD1E-69C8-4BFB-B41F-4AAE03E49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24" y="4410134"/>
            <a:ext cx="236092" cy="504197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163B6ACC-592D-4279-986D-6447E1100876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A4229B-8362-4C96-92D8-BD4B8165B4B4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F593067-5E95-4374-A3EE-C9226B348823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Cluster Sampling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05DBCD-27C7-41FD-A869-48045FC54797}"/>
              </a:ext>
            </a:extLst>
          </p:cNvPr>
          <p:cNvSpPr txBox="1"/>
          <p:nvPr/>
        </p:nvSpPr>
        <p:spPr>
          <a:xfrm>
            <a:off x="2229394" y="897766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AREA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9D147E-0D25-4412-9364-DC14FB5B1FAA}"/>
              </a:ext>
            </a:extLst>
          </p:cNvPr>
          <p:cNvSpPr txBox="1"/>
          <p:nvPr/>
        </p:nvSpPr>
        <p:spPr>
          <a:xfrm>
            <a:off x="2365709" y="5666821"/>
            <a:ext cx="315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Subjects in each cluster</a:t>
            </a:r>
          </a:p>
        </p:txBody>
      </p:sp>
    </p:spTree>
    <p:extLst>
      <p:ext uri="{BB962C8B-B14F-4D97-AF65-F5344CB8AC3E}">
        <p14:creationId xmlns:p14="http://schemas.microsoft.com/office/powerpoint/2010/main" val="1933004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21416B-9012-43DF-A707-1D99A1C18210}"/>
              </a:ext>
            </a:extLst>
          </p:cNvPr>
          <p:cNvGrpSpPr/>
          <p:nvPr/>
        </p:nvGrpSpPr>
        <p:grpSpPr>
          <a:xfrm>
            <a:off x="2229394" y="1341120"/>
            <a:ext cx="8307977" cy="4362994"/>
            <a:chOff x="2229394" y="1341120"/>
            <a:chExt cx="8307977" cy="436299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F163BEA-FAD5-4ED2-A732-591E5CB5E83A}"/>
                </a:ext>
              </a:extLst>
            </p:cNvPr>
            <p:cNvSpPr/>
            <p:nvPr/>
          </p:nvSpPr>
          <p:spPr>
            <a:xfrm>
              <a:off x="6783977" y="2830286"/>
              <a:ext cx="3701143" cy="2873828"/>
            </a:xfrm>
            <a:custGeom>
              <a:avLst/>
              <a:gdLst>
                <a:gd name="connsiteX0" fmla="*/ 69669 w 3701143"/>
                <a:gd name="connsiteY0" fmla="*/ 2873828 h 2873828"/>
                <a:gd name="connsiteX1" fmla="*/ 3701143 w 3701143"/>
                <a:gd name="connsiteY1" fmla="*/ 2769325 h 2873828"/>
                <a:gd name="connsiteX2" fmla="*/ 3126377 w 3701143"/>
                <a:gd name="connsiteY2" fmla="*/ 1314994 h 2873828"/>
                <a:gd name="connsiteX3" fmla="*/ 1341120 w 3701143"/>
                <a:gd name="connsiteY3" fmla="*/ 0 h 2873828"/>
                <a:gd name="connsiteX4" fmla="*/ 0 w 3701143"/>
                <a:gd name="connsiteY4" fmla="*/ 635725 h 2873828"/>
                <a:gd name="connsiteX5" fmla="*/ 69669 w 3701143"/>
                <a:gd name="connsiteY5" fmla="*/ 2873828 h 287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1143" h="2873828">
                  <a:moveTo>
                    <a:pt x="69669" y="2873828"/>
                  </a:moveTo>
                  <a:lnTo>
                    <a:pt x="3701143" y="2769325"/>
                  </a:lnTo>
                  <a:lnTo>
                    <a:pt x="3126377" y="1314994"/>
                  </a:lnTo>
                  <a:lnTo>
                    <a:pt x="1341120" y="0"/>
                  </a:lnTo>
                  <a:lnTo>
                    <a:pt x="0" y="635725"/>
                  </a:lnTo>
                  <a:lnTo>
                    <a:pt x="69669" y="287382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AC57CF5-09C4-4003-BA28-A09BA8F8E64A}"/>
                </a:ext>
              </a:extLst>
            </p:cNvPr>
            <p:cNvSpPr/>
            <p:nvPr/>
          </p:nvSpPr>
          <p:spPr>
            <a:xfrm>
              <a:off x="4275909" y="2299063"/>
              <a:ext cx="3518262" cy="3396343"/>
            </a:xfrm>
            <a:custGeom>
              <a:avLst/>
              <a:gdLst>
                <a:gd name="connsiteX0" fmla="*/ 339634 w 3518262"/>
                <a:gd name="connsiteY0" fmla="*/ 3387634 h 3396343"/>
                <a:gd name="connsiteX1" fmla="*/ 2577737 w 3518262"/>
                <a:gd name="connsiteY1" fmla="*/ 3396343 h 3396343"/>
                <a:gd name="connsiteX2" fmla="*/ 3518262 w 3518262"/>
                <a:gd name="connsiteY2" fmla="*/ 1811383 h 3396343"/>
                <a:gd name="connsiteX3" fmla="*/ 1201782 w 3518262"/>
                <a:gd name="connsiteY3" fmla="*/ 0 h 3396343"/>
                <a:gd name="connsiteX4" fmla="*/ 0 w 3518262"/>
                <a:gd name="connsiteY4" fmla="*/ 992777 h 3396343"/>
                <a:gd name="connsiteX5" fmla="*/ 339634 w 3518262"/>
                <a:gd name="connsiteY5" fmla="*/ 3387634 h 339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8262" h="3396343">
                  <a:moveTo>
                    <a:pt x="339634" y="3387634"/>
                  </a:moveTo>
                  <a:lnTo>
                    <a:pt x="2577737" y="3396343"/>
                  </a:lnTo>
                  <a:lnTo>
                    <a:pt x="3518262" y="1811383"/>
                  </a:lnTo>
                  <a:lnTo>
                    <a:pt x="1201782" y="0"/>
                  </a:lnTo>
                  <a:lnTo>
                    <a:pt x="0" y="992777"/>
                  </a:lnTo>
                  <a:lnTo>
                    <a:pt x="339634" y="338763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7A56A3D-4CAE-4328-8524-8979798B32CB}"/>
                </a:ext>
              </a:extLst>
            </p:cNvPr>
            <p:cNvSpPr/>
            <p:nvPr/>
          </p:nvSpPr>
          <p:spPr>
            <a:xfrm>
              <a:off x="2229394" y="2699657"/>
              <a:ext cx="2403566" cy="2987040"/>
            </a:xfrm>
            <a:custGeom>
              <a:avLst/>
              <a:gdLst>
                <a:gd name="connsiteX0" fmla="*/ 34835 w 2403566"/>
                <a:gd name="connsiteY0" fmla="*/ 278674 h 2987040"/>
                <a:gd name="connsiteX1" fmla="*/ 0 w 2403566"/>
                <a:gd name="connsiteY1" fmla="*/ 2987040 h 2987040"/>
                <a:gd name="connsiteX2" fmla="*/ 2403566 w 2403566"/>
                <a:gd name="connsiteY2" fmla="*/ 2969623 h 2987040"/>
                <a:gd name="connsiteX3" fmla="*/ 2403566 w 2403566"/>
                <a:gd name="connsiteY3" fmla="*/ 0 h 2987040"/>
                <a:gd name="connsiteX4" fmla="*/ 34835 w 2403566"/>
                <a:gd name="connsiteY4" fmla="*/ 278674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3566" h="2987040">
                  <a:moveTo>
                    <a:pt x="34835" y="278674"/>
                  </a:moveTo>
                  <a:lnTo>
                    <a:pt x="0" y="2987040"/>
                  </a:lnTo>
                  <a:lnTo>
                    <a:pt x="2403566" y="2969623"/>
                  </a:lnTo>
                  <a:lnTo>
                    <a:pt x="2403566" y="0"/>
                  </a:lnTo>
                  <a:lnTo>
                    <a:pt x="34835" y="278674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7138C4-F891-4DBE-8F53-2132791A3490}"/>
                </a:ext>
              </a:extLst>
            </p:cNvPr>
            <p:cNvSpPr/>
            <p:nvPr/>
          </p:nvSpPr>
          <p:spPr>
            <a:xfrm>
              <a:off x="2238103" y="1341120"/>
              <a:ext cx="3988526" cy="2420983"/>
            </a:xfrm>
            <a:custGeom>
              <a:avLst/>
              <a:gdLst>
                <a:gd name="connsiteX0" fmla="*/ 2917371 w 3988526"/>
                <a:gd name="connsiteY0" fmla="*/ 8709 h 2420983"/>
                <a:gd name="connsiteX1" fmla="*/ 0 w 3988526"/>
                <a:gd name="connsiteY1" fmla="*/ 0 h 2420983"/>
                <a:gd name="connsiteX2" fmla="*/ 17417 w 3988526"/>
                <a:gd name="connsiteY2" fmla="*/ 1680754 h 2420983"/>
                <a:gd name="connsiteX3" fmla="*/ 1593668 w 3988526"/>
                <a:gd name="connsiteY3" fmla="*/ 2420983 h 2420983"/>
                <a:gd name="connsiteX4" fmla="*/ 2690948 w 3988526"/>
                <a:gd name="connsiteY4" fmla="*/ 1445623 h 2420983"/>
                <a:gd name="connsiteX5" fmla="*/ 3257006 w 3988526"/>
                <a:gd name="connsiteY5" fmla="*/ 2333897 h 2420983"/>
                <a:gd name="connsiteX6" fmla="*/ 3988526 w 3988526"/>
                <a:gd name="connsiteY6" fmla="*/ 1689463 h 2420983"/>
                <a:gd name="connsiteX7" fmla="*/ 2917371 w 3988526"/>
                <a:gd name="connsiteY7" fmla="*/ 8709 h 24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8526" h="2420983">
                  <a:moveTo>
                    <a:pt x="2917371" y="8709"/>
                  </a:moveTo>
                  <a:lnTo>
                    <a:pt x="0" y="0"/>
                  </a:lnTo>
                  <a:lnTo>
                    <a:pt x="17417" y="1680754"/>
                  </a:lnTo>
                  <a:lnTo>
                    <a:pt x="1593668" y="2420983"/>
                  </a:lnTo>
                  <a:lnTo>
                    <a:pt x="2690948" y="1445623"/>
                  </a:lnTo>
                  <a:lnTo>
                    <a:pt x="3257006" y="2333897"/>
                  </a:lnTo>
                  <a:lnTo>
                    <a:pt x="3988526" y="1689463"/>
                  </a:lnTo>
                  <a:lnTo>
                    <a:pt x="2917371" y="8709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D8D27A7-7E96-44D8-977E-B514AC78F002}"/>
                </a:ext>
              </a:extLst>
            </p:cNvPr>
            <p:cNvSpPr/>
            <p:nvPr/>
          </p:nvSpPr>
          <p:spPr>
            <a:xfrm>
              <a:off x="5059681" y="1349829"/>
              <a:ext cx="3204754" cy="2264228"/>
            </a:xfrm>
            <a:custGeom>
              <a:avLst/>
              <a:gdLst>
                <a:gd name="connsiteX0" fmla="*/ 3135086 w 3204754"/>
                <a:gd name="connsiteY0" fmla="*/ 8708 h 2264228"/>
                <a:gd name="connsiteX1" fmla="*/ 0 w 3204754"/>
                <a:gd name="connsiteY1" fmla="*/ 0 h 2264228"/>
                <a:gd name="connsiteX2" fmla="*/ 914400 w 3204754"/>
                <a:gd name="connsiteY2" fmla="*/ 1889760 h 2264228"/>
                <a:gd name="connsiteX3" fmla="*/ 2238103 w 3204754"/>
                <a:gd name="connsiteY3" fmla="*/ 2264228 h 2264228"/>
                <a:gd name="connsiteX4" fmla="*/ 3108960 w 3204754"/>
                <a:gd name="connsiteY4" fmla="*/ 1802674 h 2264228"/>
                <a:gd name="connsiteX5" fmla="*/ 3204754 w 3204754"/>
                <a:gd name="connsiteY5" fmla="*/ 43543 h 2264228"/>
                <a:gd name="connsiteX6" fmla="*/ 3135086 w 3204754"/>
                <a:gd name="connsiteY6" fmla="*/ 8708 h 226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4754" h="2264228">
                  <a:moveTo>
                    <a:pt x="3135086" y="8708"/>
                  </a:moveTo>
                  <a:lnTo>
                    <a:pt x="0" y="0"/>
                  </a:lnTo>
                  <a:lnTo>
                    <a:pt x="914400" y="1889760"/>
                  </a:lnTo>
                  <a:lnTo>
                    <a:pt x="2238103" y="2264228"/>
                  </a:lnTo>
                  <a:lnTo>
                    <a:pt x="3108960" y="1802674"/>
                  </a:lnTo>
                  <a:lnTo>
                    <a:pt x="3204754" y="43543"/>
                  </a:lnTo>
                  <a:lnTo>
                    <a:pt x="3135086" y="8708"/>
                  </a:lnTo>
                  <a:close/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F45F02F-2B1E-44C5-95F1-E64888451A7E}"/>
                </a:ext>
              </a:extLst>
            </p:cNvPr>
            <p:cNvSpPr/>
            <p:nvPr/>
          </p:nvSpPr>
          <p:spPr>
            <a:xfrm>
              <a:off x="7776754" y="1341120"/>
              <a:ext cx="2760617" cy="3727269"/>
            </a:xfrm>
            <a:custGeom>
              <a:avLst/>
              <a:gdLst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0" fmla="*/ 444137 w 2760617"/>
                <a:gd name="connsiteY0" fmla="*/ 0 h 3701143"/>
                <a:gd name="connsiteX1" fmla="*/ 1593669 w 2760617"/>
                <a:gd name="connsiteY1" fmla="*/ 418011 h 3701143"/>
                <a:gd name="connsiteX2" fmla="*/ 2760617 w 2760617"/>
                <a:gd name="connsiteY2" fmla="*/ 3230880 h 3701143"/>
                <a:gd name="connsiteX3" fmla="*/ 2420983 w 2760617"/>
                <a:gd name="connsiteY3" fmla="*/ 3701143 h 3701143"/>
                <a:gd name="connsiteX4" fmla="*/ 252549 w 2760617"/>
                <a:gd name="connsiteY4" fmla="*/ 1689463 h 3701143"/>
                <a:gd name="connsiteX5" fmla="*/ 0 w 2760617"/>
                <a:gd name="connsiteY5" fmla="*/ 365760 h 3701143"/>
                <a:gd name="connsiteX6" fmla="*/ 0 w 2760617"/>
                <a:gd name="connsiteY6" fmla="*/ 365760 h 3701143"/>
                <a:gd name="connsiteX7" fmla="*/ 0 w 2760617"/>
                <a:gd name="connsiteY7" fmla="*/ 357051 h 3701143"/>
                <a:gd name="connsiteX0" fmla="*/ 444137 w 2760617"/>
                <a:gd name="connsiteY0" fmla="*/ 26126 h 3727269"/>
                <a:gd name="connsiteX1" fmla="*/ 1593669 w 2760617"/>
                <a:gd name="connsiteY1" fmla="*/ 444137 h 3727269"/>
                <a:gd name="connsiteX2" fmla="*/ 2760617 w 2760617"/>
                <a:gd name="connsiteY2" fmla="*/ 3257006 h 3727269"/>
                <a:gd name="connsiteX3" fmla="*/ 2420983 w 2760617"/>
                <a:gd name="connsiteY3" fmla="*/ 3727269 h 3727269"/>
                <a:gd name="connsiteX4" fmla="*/ 252549 w 2760617"/>
                <a:gd name="connsiteY4" fmla="*/ 1715589 h 3727269"/>
                <a:gd name="connsiteX5" fmla="*/ 0 w 2760617"/>
                <a:gd name="connsiteY5" fmla="*/ 391886 h 3727269"/>
                <a:gd name="connsiteX6" fmla="*/ 0 w 2760617"/>
                <a:gd name="connsiteY6" fmla="*/ 391886 h 3727269"/>
                <a:gd name="connsiteX7" fmla="*/ 435428 w 2760617"/>
                <a:gd name="connsiteY7" fmla="*/ 0 h 37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0617" h="3727269">
                  <a:moveTo>
                    <a:pt x="444137" y="26126"/>
                  </a:moveTo>
                  <a:lnTo>
                    <a:pt x="1593669" y="444137"/>
                  </a:lnTo>
                  <a:lnTo>
                    <a:pt x="2760617" y="3257006"/>
                  </a:lnTo>
                  <a:lnTo>
                    <a:pt x="2420983" y="3727269"/>
                  </a:lnTo>
                  <a:lnTo>
                    <a:pt x="252549" y="1715589"/>
                  </a:lnTo>
                  <a:lnTo>
                    <a:pt x="0" y="391886"/>
                  </a:lnTo>
                  <a:lnTo>
                    <a:pt x="0" y="391886"/>
                  </a:lnTo>
                  <a:lnTo>
                    <a:pt x="435428" y="0"/>
                  </a:lnTo>
                </a:path>
              </a:pathLst>
            </a:cu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25E0BFA-BB05-4290-AF65-BE634547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44" y="4190239"/>
            <a:ext cx="252099" cy="504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A9F98E-91F0-4676-A557-AD91C5C3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58" y="5039872"/>
            <a:ext cx="264103" cy="504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D21CB9-57E3-4368-ACC5-4FC8251B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55" y="3746000"/>
            <a:ext cx="248098" cy="5122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45D706-27C4-4CDA-89AC-F66A176A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945" y="4428725"/>
            <a:ext cx="220086" cy="512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E49DF0-7655-403E-9022-9CA946F5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14" y="3852006"/>
            <a:ext cx="264103" cy="5041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0DD400-A793-443A-8AD2-1A6844BB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814" y="5104152"/>
            <a:ext cx="252099" cy="5041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27F1FA-B892-408D-B486-ABCE98098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594" y="4663129"/>
            <a:ext cx="240095" cy="5001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129A2DB-F59E-42C8-A83E-952C723B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31" y="3599283"/>
            <a:ext cx="264103" cy="50419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C6BEE56-5CED-4F37-AF67-BE43C9753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476" y="3012924"/>
            <a:ext cx="240095" cy="50019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3733E12-A04F-46D0-BA1B-F1E2AAAA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46" y="3607990"/>
            <a:ext cx="252099" cy="50419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DCFCD1E-69C8-4BFB-B41F-4AAE03E49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924" y="4410134"/>
            <a:ext cx="236092" cy="504197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163B6ACC-592D-4279-986D-6447E1100876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A4229B-8362-4C96-92D8-BD4B8165B4B4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F593067-5E95-4374-A3EE-C9226B348823}"/>
              </a:ext>
            </a:extLst>
          </p:cNvPr>
          <p:cNvSpPr txBox="1">
            <a:spLocks/>
          </p:cNvSpPr>
          <p:nvPr/>
        </p:nvSpPr>
        <p:spPr>
          <a:xfrm>
            <a:off x="229118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Cluster Sampling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05DBCD-27C7-41FD-A869-48045FC54797}"/>
              </a:ext>
            </a:extLst>
          </p:cNvPr>
          <p:cNvSpPr txBox="1"/>
          <p:nvPr/>
        </p:nvSpPr>
        <p:spPr>
          <a:xfrm>
            <a:off x="2229394" y="897766"/>
            <a:ext cx="87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AREA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9D147E-0D25-4412-9364-DC14FB5B1FAA}"/>
              </a:ext>
            </a:extLst>
          </p:cNvPr>
          <p:cNvSpPr txBox="1"/>
          <p:nvPr/>
        </p:nvSpPr>
        <p:spPr>
          <a:xfrm>
            <a:off x="2229393" y="5692357"/>
            <a:ext cx="86102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Analyze all subjects in selected cluster.</a:t>
            </a:r>
          </a:p>
          <a:p>
            <a:r>
              <a:rPr lang="en-US" sz="2000" b="1" dirty="0"/>
              <a:t>Since all clusters should be representative of the population, cluster is chosen by random selection.</a:t>
            </a:r>
          </a:p>
        </p:txBody>
      </p:sp>
    </p:spTree>
    <p:extLst>
      <p:ext uri="{BB962C8B-B14F-4D97-AF65-F5344CB8AC3E}">
        <p14:creationId xmlns:p14="http://schemas.microsoft.com/office/powerpoint/2010/main" val="1515584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CF738-E1B1-411C-8CD6-7E0170280FB7}"/>
              </a:ext>
            </a:extLst>
          </p:cNvPr>
          <p:cNvSpPr/>
          <p:nvPr/>
        </p:nvSpPr>
        <p:spPr>
          <a:xfrm rot="10800000">
            <a:off x="306251" y="0"/>
            <a:ext cx="11879633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8DD1B4-0133-4E2C-B4F2-D62B3E5E441E}"/>
              </a:ext>
            </a:extLst>
          </p:cNvPr>
          <p:cNvSpPr/>
          <p:nvPr/>
        </p:nvSpPr>
        <p:spPr>
          <a:xfrm rot="5400000">
            <a:off x="-3275138" y="3276589"/>
            <a:ext cx="6857978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941E90-D19F-4258-BD40-9A28FA08EDBF}"/>
              </a:ext>
            </a:extLst>
          </p:cNvPr>
          <p:cNvSpPr txBox="1">
            <a:spLocks/>
          </p:cNvSpPr>
          <p:nvPr/>
        </p:nvSpPr>
        <p:spPr>
          <a:xfrm>
            <a:off x="3834467" y="152400"/>
            <a:ext cx="3637487" cy="55520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Remember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975D1-205D-4D48-80BF-189F2863A3B8}"/>
              </a:ext>
            </a:extLst>
          </p:cNvPr>
          <p:cNvSpPr txBox="1"/>
          <p:nvPr/>
        </p:nvSpPr>
        <p:spPr>
          <a:xfrm>
            <a:off x="1393371" y="1672046"/>
            <a:ext cx="85953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 all the learning material</a:t>
            </a:r>
          </a:p>
          <a:p>
            <a:r>
              <a:rPr lang="en-US" sz="2800" dirty="0"/>
              <a:t>Complete all assignments</a:t>
            </a:r>
          </a:p>
          <a:p>
            <a:r>
              <a:rPr lang="en-US" sz="2800" dirty="0"/>
              <a:t>Use the practice material</a:t>
            </a:r>
          </a:p>
          <a:p>
            <a:r>
              <a:rPr lang="en-US" sz="2800" dirty="0"/>
              <a:t>Take the following course in LinkedIn Learning:</a:t>
            </a:r>
          </a:p>
          <a:p>
            <a:endParaRPr lang="en-US" sz="2800" dirty="0"/>
          </a:p>
          <a:p>
            <a:r>
              <a:rPr lang="pt-BR" sz="2000" b="1" dirty="0"/>
              <a:t>R Statistics Essential Training</a:t>
            </a:r>
            <a:endParaRPr lang="pt-BR" sz="2000" dirty="0"/>
          </a:p>
          <a:p>
            <a:r>
              <a:rPr lang="pt-BR" sz="2000" dirty="0">
                <a:hlinkClick r:id="rId2"/>
              </a:rPr>
              <a:t>https://www.linkedin.com/learning/r-statistics-essential-training/installing-and-managing-packages?u=74653650</a:t>
            </a:r>
            <a:endParaRPr lang="pt-BR" sz="20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327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EBCFF4-5A4F-4940-8574-5963FF82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55" y="1585827"/>
            <a:ext cx="4277002" cy="427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67CA7B-A89A-1647-B6A0-C35E200BF572}"/>
              </a:ext>
            </a:extLst>
          </p:cNvPr>
          <p:cNvSpPr txBox="1">
            <a:spLocks/>
          </p:cNvSpPr>
          <p:nvPr/>
        </p:nvSpPr>
        <p:spPr>
          <a:xfrm>
            <a:off x="4775200" y="3293543"/>
            <a:ext cx="2641600" cy="719305"/>
          </a:xfrm>
          <a:prstGeom prst="rect">
            <a:avLst/>
          </a:prstGeom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  <a:latin typeface="+mn-lt"/>
              </a:rPr>
              <a:t>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3414" y="3293543"/>
            <a:ext cx="214191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Data Collection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9724" y="5395803"/>
            <a:ext cx="182926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4518" y="1517123"/>
            <a:ext cx="1835226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Presentation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C9BD5DA-62F3-4A78-9422-5A60CBF4A6F2}"/>
              </a:ext>
            </a:extLst>
          </p:cNvPr>
          <p:cNvSpPr/>
          <p:nvPr/>
        </p:nvSpPr>
        <p:spPr>
          <a:xfrm>
            <a:off x="2445467" y="2259358"/>
            <a:ext cx="473347" cy="854630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32AA1-1D0A-4460-B80E-AD00F07F0DAE}"/>
              </a:ext>
            </a:extLst>
          </p:cNvPr>
          <p:cNvSpPr txBox="1"/>
          <p:nvPr/>
        </p:nvSpPr>
        <p:spPr>
          <a:xfrm>
            <a:off x="6388004" y="5616709"/>
            <a:ext cx="1251219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72687-9B66-43D0-B519-B1DC14CE7E84}"/>
              </a:ext>
            </a:extLst>
          </p:cNvPr>
          <p:cNvSpPr txBox="1"/>
          <p:nvPr/>
        </p:nvSpPr>
        <p:spPr>
          <a:xfrm>
            <a:off x="8052131" y="3146198"/>
            <a:ext cx="2000142" cy="861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Conclusions/</a:t>
            </a:r>
          </a:p>
          <a:p>
            <a:pPr algn="ctr"/>
            <a:r>
              <a:rPr lang="en-US" sz="2400" dirty="0"/>
              <a:t>Interpretation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CC1C9-5C19-4309-9DB3-E59CD713A9E0}"/>
              </a:ext>
            </a:extLst>
          </p:cNvPr>
          <p:cNvSpPr txBox="1"/>
          <p:nvPr/>
        </p:nvSpPr>
        <p:spPr>
          <a:xfrm>
            <a:off x="457200" y="341693"/>
            <a:ext cx="7910799" cy="5333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none" lIns="121719" tIns="60859" rIns="121719" bIns="60859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sz="2667" dirty="0"/>
              <a:t>Statistics is used in almost all fields of human endeavor.</a:t>
            </a:r>
          </a:p>
        </p:txBody>
      </p:sp>
    </p:spTree>
    <p:extLst>
      <p:ext uri="{BB962C8B-B14F-4D97-AF65-F5344CB8AC3E}">
        <p14:creationId xmlns:p14="http://schemas.microsoft.com/office/powerpoint/2010/main" val="256432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EBCFF4-5A4F-4940-8574-5963FF82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55" y="1585827"/>
            <a:ext cx="4277002" cy="42770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67CA7B-A89A-1647-B6A0-C35E200BF572}"/>
              </a:ext>
            </a:extLst>
          </p:cNvPr>
          <p:cNvSpPr txBox="1">
            <a:spLocks/>
          </p:cNvSpPr>
          <p:nvPr/>
        </p:nvSpPr>
        <p:spPr>
          <a:xfrm>
            <a:off x="4775200" y="3293543"/>
            <a:ext cx="2641600" cy="719305"/>
          </a:xfrm>
          <a:prstGeom prst="rect">
            <a:avLst/>
          </a:prstGeom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  <a:latin typeface="+mn-lt"/>
              </a:rPr>
              <a:t>Statistics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83414" y="3293543"/>
            <a:ext cx="214191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Data Collection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9724" y="5395803"/>
            <a:ext cx="1829262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34518" y="1517123"/>
            <a:ext cx="1835226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Presentation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C9BD5DA-62F3-4A78-9422-5A60CBF4A6F2}"/>
              </a:ext>
            </a:extLst>
          </p:cNvPr>
          <p:cNvSpPr/>
          <p:nvPr/>
        </p:nvSpPr>
        <p:spPr>
          <a:xfrm>
            <a:off x="2445467" y="2259358"/>
            <a:ext cx="473347" cy="854630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32AA1-1D0A-4460-B80E-AD00F07F0DAE}"/>
              </a:ext>
            </a:extLst>
          </p:cNvPr>
          <p:cNvSpPr txBox="1"/>
          <p:nvPr/>
        </p:nvSpPr>
        <p:spPr>
          <a:xfrm>
            <a:off x="6388004" y="5616709"/>
            <a:ext cx="1251219" cy="4922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72687-9B66-43D0-B519-B1DC14CE7E84}"/>
              </a:ext>
            </a:extLst>
          </p:cNvPr>
          <p:cNvSpPr txBox="1"/>
          <p:nvPr/>
        </p:nvSpPr>
        <p:spPr>
          <a:xfrm>
            <a:off x="8052131" y="3146198"/>
            <a:ext cx="2000142" cy="8615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/>
              <a:t>Conclusions/</a:t>
            </a:r>
          </a:p>
          <a:p>
            <a:pPr algn="ctr"/>
            <a:r>
              <a:rPr lang="en-US" sz="2400" dirty="0"/>
              <a:t>Interpretation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67862F0-B835-4001-AB97-4E02B7ADF17F}"/>
              </a:ext>
            </a:extLst>
          </p:cNvPr>
          <p:cNvSpPr/>
          <p:nvPr/>
        </p:nvSpPr>
        <p:spPr>
          <a:xfrm>
            <a:off x="2445467" y="1225173"/>
            <a:ext cx="473347" cy="854630"/>
          </a:xfrm>
          <a:prstGeom prst="down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C5F1AFA-1747-4260-9AF8-0D6A903C7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40" y="373396"/>
            <a:ext cx="7620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CFBC14-A829-4996-9C4A-20C27444E962}"/>
              </a:ext>
            </a:extLst>
          </p:cNvPr>
          <p:cNvSpPr txBox="1"/>
          <p:nvPr/>
        </p:nvSpPr>
        <p:spPr>
          <a:xfrm>
            <a:off x="3029724" y="438520"/>
            <a:ext cx="6450399" cy="4922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none" lIns="121719" tIns="60859" rIns="121719" bIns="60859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Can you imagine the steps before data collection?</a:t>
            </a:r>
          </a:p>
        </p:txBody>
      </p:sp>
    </p:spTree>
    <p:extLst>
      <p:ext uri="{BB962C8B-B14F-4D97-AF65-F5344CB8AC3E}">
        <p14:creationId xmlns:p14="http://schemas.microsoft.com/office/powerpoint/2010/main" val="155738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A0A924-4C80-4799-9E82-15161F28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182" y="1905000"/>
            <a:ext cx="3432345" cy="381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457886-E0EA-4DDA-AE13-412C3564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685800"/>
            <a:ext cx="5315018" cy="426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95CE5C-2495-4FDB-B1EA-6410D6157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57" b="4660"/>
          <a:stretch/>
        </p:blipFill>
        <p:spPr>
          <a:xfrm>
            <a:off x="4313317" y="4988560"/>
            <a:ext cx="2514723" cy="1066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A20577-7251-40D4-ADD4-B8CFE1E5C8B3}"/>
              </a:ext>
            </a:extLst>
          </p:cNvPr>
          <p:cNvSpPr/>
          <p:nvPr/>
        </p:nvSpPr>
        <p:spPr>
          <a:xfrm>
            <a:off x="6820420" y="5389880"/>
            <a:ext cx="963342" cy="16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4F7-2CCA-48B0-9DB2-E38B75B276ED}"/>
              </a:ext>
            </a:extLst>
          </p:cNvPr>
          <p:cNvSpPr txBox="1"/>
          <p:nvPr/>
        </p:nvSpPr>
        <p:spPr>
          <a:xfrm>
            <a:off x="914400" y="1905000"/>
            <a:ext cx="1763624" cy="46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943F1-68A5-48FC-8176-5D64D612ACC7}"/>
              </a:ext>
            </a:extLst>
          </p:cNvPr>
          <p:cNvSpPr txBox="1"/>
          <p:nvPr/>
        </p:nvSpPr>
        <p:spPr>
          <a:xfrm>
            <a:off x="3313567" y="4038600"/>
            <a:ext cx="1552028" cy="46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870F7-BC7D-4A97-9F09-141FA9EAD3CE}"/>
              </a:ext>
            </a:extLst>
          </p:cNvPr>
          <p:cNvSpPr txBox="1"/>
          <p:nvPr/>
        </p:nvSpPr>
        <p:spPr>
          <a:xfrm>
            <a:off x="2442471" y="5389880"/>
            <a:ext cx="1273105" cy="46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74635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E243D6E8-74B2-484C-8CB6-C9C9B1E7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52" y="990599"/>
            <a:ext cx="9935746" cy="4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9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6945" y="533400"/>
            <a:ext cx="8384055" cy="1230902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400" b="1" i="1" dirty="0"/>
              <a:t>Population</a:t>
            </a:r>
          </a:p>
          <a:p>
            <a:r>
              <a:rPr lang="en-US" sz="2400" dirty="0"/>
              <a:t>Consists of all the elements or subjects under study, it comprises the entire pool from which a statistical sample is drawn.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917A9A-6CEE-4A36-B03A-D63352F9527D}"/>
              </a:ext>
            </a:extLst>
          </p:cNvPr>
          <p:cNvSpPr/>
          <p:nvPr/>
        </p:nvSpPr>
        <p:spPr>
          <a:xfrm>
            <a:off x="0" y="0"/>
            <a:ext cx="3048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23754-E414-4800-A560-C861E0020BCA}"/>
              </a:ext>
            </a:extLst>
          </p:cNvPr>
          <p:cNvSpPr/>
          <p:nvPr/>
        </p:nvSpPr>
        <p:spPr>
          <a:xfrm rot="5400000">
            <a:off x="6096000" y="-5791200"/>
            <a:ext cx="304800" cy="1188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DB4E3-F06E-4F73-BD31-8E9D437F837F}"/>
              </a:ext>
            </a:extLst>
          </p:cNvPr>
          <p:cNvSpPr txBox="1"/>
          <p:nvPr/>
        </p:nvSpPr>
        <p:spPr>
          <a:xfrm>
            <a:off x="495300" y="1992902"/>
            <a:ext cx="11201400" cy="4185557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400" b="1" i="1" dirty="0"/>
              <a:t>Sample</a:t>
            </a:r>
            <a:r>
              <a:rPr lang="en-US" sz="2400" dirty="0"/>
              <a:t> </a:t>
            </a:r>
          </a:p>
          <a:p>
            <a:r>
              <a:rPr lang="en-US" sz="2400" dirty="0"/>
              <a:t>A subset of elements from the population, which has been selected for the study. The number of elements in a sample is denoted by </a:t>
            </a:r>
            <a:r>
              <a:rPr lang="en-US" sz="2400" i="1" dirty="0"/>
              <a:t>n</a:t>
            </a:r>
            <a:r>
              <a:rPr lang="en-US" sz="2400" dirty="0"/>
              <a:t>. Sampling: Random vs stratified</a:t>
            </a:r>
          </a:p>
          <a:p>
            <a:endParaRPr lang="en-US" sz="2400" b="1" i="1" dirty="0"/>
          </a:p>
          <a:p>
            <a:r>
              <a:rPr lang="en-US" sz="2400" b="1" i="1" dirty="0"/>
              <a:t>Variable</a:t>
            </a:r>
            <a:r>
              <a:rPr lang="en-US" sz="2400" dirty="0"/>
              <a:t> </a:t>
            </a:r>
          </a:p>
          <a:p>
            <a:r>
              <a:rPr lang="en-US" sz="2400" dirty="0"/>
              <a:t>A characteristic of a population, which is of interest. A variable may be quantitative or qualitative.</a:t>
            </a:r>
          </a:p>
          <a:p>
            <a:endParaRPr lang="en-US" sz="2400" dirty="0"/>
          </a:p>
          <a:p>
            <a:r>
              <a:rPr lang="en-US" sz="2400" b="1" dirty="0"/>
              <a:t>Statistical Estimation</a:t>
            </a:r>
          </a:p>
          <a:p>
            <a:r>
              <a:rPr lang="en-US" sz="2400" dirty="0"/>
              <a:t>A statistical estimate uses measurements from a sample to estimate characteristics of the population.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CDC42-4AAC-4F8F-AEFD-2E954DC4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8"/>
          <a:stretch/>
        </p:blipFill>
        <p:spPr>
          <a:xfrm>
            <a:off x="152399" y="152400"/>
            <a:ext cx="2068287" cy="13629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78737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1575</Words>
  <Application>Microsoft Office PowerPoint</Application>
  <PresentationFormat>Widescreen</PresentationFormat>
  <Paragraphs>273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Aharoni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 Chiluiza</dc:creator>
  <cp:lastModifiedBy>Dee Chiluiza</cp:lastModifiedBy>
  <cp:revision>43</cp:revision>
  <dcterms:created xsi:type="dcterms:W3CDTF">2020-04-08T17:43:54Z</dcterms:created>
  <dcterms:modified xsi:type="dcterms:W3CDTF">2020-09-15T00:10:43Z</dcterms:modified>
</cp:coreProperties>
</file>